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9" r:id="rId4"/>
    <p:sldId id="271" r:id="rId5"/>
    <p:sldId id="260" r:id="rId6"/>
    <p:sldId id="265" r:id="rId7"/>
    <p:sldId id="266" r:id="rId8"/>
    <p:sldId id="270" r:id="rId9"/>
    <p:sldId id="267" r:id="rId10"/>
    <p:sldId id="268" r:id="rId11"/>
    <p:sldId id="257" r:id="rId12"/>
  </p:sldIdLst>
  <p:sldSz cx="10691813" cy="7559675"/>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0" d="100"/>
          <a:sy n="100" d="100"/>
        </p:scale>
        <p:origin x="140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de-DE"/>
              <a:t>Titelmasterformat durch Klicken bearbeiten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499EBC91-3D12-4BBE-B32B-5A1E52FBB7AB}" type="datetimeFigureOut">
              <a:rPr lang="de-AT" smtClean="0"/>
              <a:t>19.01.2026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555217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99EBC91-3D12-4BBE-B32B-5A1E52FBB7AB}" type="datetimeFigureOut">
              <a:rPr lang="de-AT" smtClean="0"/>
              <a:t>19.01.2026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43340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99EBC91-3D12-4BBE-B32B-5A1E52FBB7AB}" type="datetimeFigureOut">
              <a:rPr lang="de-AT" smtClean="0"/>
              <a:t>19.01.2026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233742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99EBC91-3D12-4BBE-B32B-5A1E52FBB7AB}" type="datetimeFigureOut">
              <a:rPr lang="de-AT" smtClean="0"/>
              <a:t>19.01.2026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317385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de-DE"/>
              <a:t>Titelmasterformat durch Klicken bearbeiten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499EBC91-3D12-4BBE-B32B-5A1E52FBB7AB}" type="datetimeFigureOut">
              <a:rPr lang="de-AT" smtClean="0"/>
              <a:t>19.01.2026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943470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99EBC91-3D12-4BBE-B32B-5A1E52FBB7AB}" type="datetimeFigureOut">
              <a:rPr lang="de-AT" smtClean="0"/>
              <a:t>19.01.2026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3197127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de-DE"/>
              <a:t>Textmasterformat bearbeiten</a:t>
            </a:r>
          </a:p>
        </p:txBody>
      </p:sp>
      <p:sp>
        <p:nvSpPr>
          <p:cNvPr id="4" name="Content Placeholder 3"/>
          <p:cNvSpPr>
            <a:spLocks noGrp="1"/>
          </p:cNvSpPr>
          <p:nvPr>
            <p:ph sz="half" idx="2"/>
          </p:nvPr>
        </p:nvSpPr>
        <p:spPr>
          <a:xfrm>
            <a:off x="736456" y="2761381"/>
            <a:ext cx="4523137" cy="4061576"/>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de-DE"/>
              <a:t>Textmasterformat bearbeiten</a:t>
            </a:r>
          </a:p>
        </p:txBody>
      </p:sp>
      <p:sp>
        <p:nvSpPr>
          <p:cNvPr id="6" name="Content Placeholder 5"/>
          <p:cNvSpPr>
            <a:spLocks noGrp="1"/>
          </p:cNvSpPr>
          <p:nvPr>
            <p:ph sz="quarter" idx="4"/>
          </p:nvPr>
        </p:nvSpPr>
        <p:spPr>
          <a:xfrm>
            <a:off x="5412731" y="2761381"/>
            <a:ext cx="4545413" cy="4061576"/>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99EBC91-3D12-4BBE-B32B-5A1E52FBB7AB}" type="datetimeFigureOut">
              <a:rPr lang="de-AT" smtClean="0"/>
              <a:t>19.01.2026</a:t>
            </a:fld>
            <a:endParaRPr lang="de-AT"/>
          </a:p>
        </p:txBody>
      </p:sp>
      <p:sp>
        <p:nvSpPr>
          <p:cNvPr id="8" name="Footer Placeholder 7"/>
          <p:cNvSpPr>
            <a:spLocks noGrp="1"/>
          </p:cNvSpPr>
          <p:nvPr>
            <p:ph type="ftr" sz="quarter" idx="11"/>
          </p:nvPr>
        </p:nvSpPr>
        <p:spPr/>
        <p:txBody>
          <a:bodyPr/>
          <a:lstStyle/>
          <a:p>
            <a:endParaRPr lang="de-AT"/>
          </a:p>
        </p:txBody>
      </p:sp>
      <p:sp>
        <p:nvSpPr>
          <p:cNvPr id="9" name="Slide Number Placeholder 8"/>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3505452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499EBC91-3D12-4BBE-B32B-5A1E52FBB7AB}" type="datetimeFigureOut">
              <a:rPr lang="de-AT" smtClean="0"/>
              <a:t>19.01.2026</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4023269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EBC91-3D12-4BBE-B32B-5A1E52FBB7AB}" type="datetimeFigureOut">
              <a:rPr lang="de-AT" smtClean="0"/>
              <a:t>19.01.2026</a:t>
            </a:fld>
            <a:endParaRPr lang="de-AT"/>
          </a:p>
        </p:txBody>
      </p:sp>
      <p:sp>
        <p:nvSpPr>
          <p:cNvPr id="3" name="Footer Placeholder 2"/>
          <p:cNvSpPr>
            <a:spLocks noGrp="1"/>
          </p:cNvSpPr>
          <p:nvPr>
            <p:ph type="ftr" sz="quarter" idx="11"/>
          </p:nvPr>
        </p:nvSpPr>
        <p:spPr/>
        <p:txBody>
          <a:bodyPr/>
          <a:lstStyle/>
          <a:p>
            <a:endParaRPr lang="de-AT"/>
          </a:p>
        </p:txBody>
      </p:sp>
      <p:sp>
        <p:nvSpPr>
          <p:cNvPr id="4" name="Slide Number Placeholder 3"/>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380174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de-DE"/>
              <a:t>Titelmasterformat durch Klicken bearbeiten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de-DE"/>
              <a:t>Textmasterformat bearbeiten</a:t>
            </a:r>
          </a:p>
        </p:txBody>
      </p:sp>
      <p:sp>
        <p:nvSpPr>
          <p:cNvPr id="5" name="Date Placeholder 4"/>
          <p:cNvSpPr>
            <a:spLocks noGrp="1"/>
          </p:cNvSpPr>
          <p:nvPr>
            <p:ph type="dt" sz="half" idx="10"/>
          </p:nvPr>
        </p:nvSpPr>
        <p:spPr/>
        <p:txBody>
          <a:bodyPr/>
          <a:lstStyle/>
          <a:p>
            <a:fld id="{499EBC91-3D12-4BBE-B32B-5A1E52FBB7AB}" type="datetimeFigureOut">
              <a:rPr lang="de-AT" smtClean="0"/>
              <a:t>19.01.2026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2528459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de-DE"/>
              <a:t>Bild durch Klicken auf Symbol hinzufügen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de-DE"/>
              <a:t>Textmasterformat bearbeiten</a:t>
            </a:r>
          </a:p>
        </p:txBody>
      </p:sp>
      <p:sp>
        <p:nvSpPr>
          <p:cNvPr id="5" name="Date Placeholder 4"/>
          <p:cNvSpPr>
            <a:spLocks noGrp="1"/>
          </p:cNvSpPr>
          <p:nvPr>
            <p:ph type="dt" sz="half" idx="10"/>
          </p:nvPr>
        </p:nvSpPr>
        <p:spPr/>
        <p:txBody>
          <a:bodyPr/>
          <a:lstStyle/>
          <a:p>
            <a:fld id="{499EBC91-3D12-4BBE-B32B-5A1E52FBB7AB}" type="datetimeFigureOut">
              <a:rPr lang="de-AT" smtClean="0"/>
              <a:t>19.01.2026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38E2F0A8-9D7D-4425-9EA6-47245C99EA27}" type="slidenum">
              <a:rPr lang="de-AT" smtClean="0"/>
              <a:t>‹Nr.›</a:t>
            </a:fld>
            <a:endParaRPr lang="de-AT"/>
          </a:p>
        </p:txBody>
      </p:sp>
    </p:spTree>
    <p:extLst>
      <p:ext uri="{BB962C8B-B14F-4D97-AF65-F5344CB8AC3E}">
        <p14:creationId xmlns:p14="http://schemas.microsoft.com/office/powerpoint/2010/main" val="85866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499EBC91-3D12-4BBE-B32B-5A1E52FBB7AB}" type="datetimeFigureOut">
              <a:rPr lang="de-AT" smtClean="0"/>
              <a:t>19.01.2026</a:t>
            </a:fld>
            <a:endParaRPr lang="de-AT"/>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de-AT"/>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8E2F0A8-9D7D-4425-9EA6-47245C99EA27}" type="slidenum">
              <a:rPr lang="de-AT" smtClean="0"/>
              <a:t>‹Nr.›</a:t>
            </a:fld>
            <a:endParaRPr lang="de-AT"/>
          </a:p>
        </p:txBody>
      </p:sp>
    </p:spTree>
    <p:extLst>
      <p:ext uri="{BB962C8B-B14F-4D97-AF65-F5344CB8AC3E}">
        <p14:creationId xmlns:p14="http://schemas.microsoft.com/office/powerpoint/2010/main" val="2244069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495814" y="2016333"/>
            <a:ext cx="5343525" cy="807913"/>
          </a:xfrm>
          <a:prstGeom prst="rect">
            <a:avLst/>
          </a:prstGeom>
        </p:spPr>
        <p:txBody>
          <a:bodyPr>
            <a:spAutoFit/>
          </a:bodyPr>
          <a:lstStyle/>
          <a:p>
            <a:pPr algn="ctr">
              <a:spcAft>
                <a:spcPts val="0"/>
              </a:spcAft>
            </a:pPr>
            <a:r>
              <a:rPr lang="de-DE" dirty="0"/>
              <a:t>„Du kannst Glück nicht kaufen, aber du kannst Wein kaufen und das ist so ziemlich dasselbe“</a:t>
            </a:r>
          </a:p>
          <a:p>
            <a:pPr algn="ctr">
              <a:spcAft>
                <a:spcPts val="0"/>
              </a:spcAft>
            </a:pPr>
            <a:r>
              <a:rPr lang="de-DE" sz="1050" dirty="0">
                <a:effectLst/>
                <a:ea typeface="MS Mincho"/>
              </a:rPr>
              <a:t>(Unbekannt)</a:t>
            </a:r>
            <a:endParaRPr lang="de-AT" sz="1050" dirty="0">
              <a:effectLst/>
              <a:ea typeface="MS Mincho"/>
            </a:endParaRPr>
          </a:p>
        </p:txBody>
      </p:sp>
      <p:sp>
        <p:nvSpPr>
          <p:cNvPr id="3" name="Rechteck 2"/>
          <p:cNvSpPr/>
          <p:nvPr/>
        </p:nvSpPr>
        <p:spPr>
          <a:xfrm>
            <a:off x="1719394" y="5654564"/>
            <a:ext cx="6896363" cy="923330"/>
          </a:xfrm>
          <a:prstGeom prst="rect">
            <a:avLst/>
          </a:prstGeom>
        </p:spPr>
        <p:txBody>
          <a:bodyPr wrap="square">
            <a:spAutoFit/>
          </a:bodyPr>
          <a:lstStyle/>
          <a:p>
            <a:pPr algn="ctr">
              <a:spcAft>
                <a:spcPts val="0"/>
              </a:spcAft>
            </a:pPr>
            <a:r>
              <a:rPr lang="de-AT" dirty="0">
                <a:effectLst/>
                <a:latin typeface="Calibri" panose="020F0502020204030204" pitchFamily="34" charset="0"/>
                <a:ea typeface="MS Mincho"/>
                <a:cs typeface="Times New Roman" panose="02020603050405020304" pitchFamily="18" charset="0"/>
              </a:rPr>
              <a:t>Genießen Sie exzellente Weine aus den besten Anbaugebieten Österreichs,</a:t>
            </a:r>
            <a:endParaRPr lang="de-AT" sz="1100" dirty="0">
              <a:effectLst/>
              <a:latin typeface="Times New Roman" panose="02020603050405020304" pitchFamily="18" charset="0"/>
              <a:ea typeface="MS Mincho"/>
            </a:endParaRPr>
          </a:p>
          <a:p>
            <a:pPr algn="ctr">
              <a:spcAft>
                <a:spcPts val="0"/>
              </a:spcAft>
            </a:pPr>
            <a:r>
              <a:rPr lang="de-AT" dirty="0">
                <a:effectLst/>
                <a:latin typeface="Calibri" panose="020F0502020204030204" pitchFamily="34" charset="0"/>
                <a:ea typeface="MS Mincho"/>
                <a:cs typeface="Times New Roman" panose="02020603050405020304" pitchFamily="18" charset="0"/>
              </a:rPr>
              <a:t>wir helfen Ihnen gerne den passenden Wein zu finden!</a:t>
            </a:r>
            <a:endParaRPr lang="de-AT" sz="1100" dirty="0">
              <a:effectLst/>
              <a:latin typeface="Times New Roman" panose="02020603050405020304" pitchFamily="18" charset="0"/>
              <a:ea typeface="MS Mincho"/>
            </a:endParaRPr>
          </a:p>
        </p:txBody>
      </p:sp>
      <p:pic>
        <p:nvPicPr>
          <p:cNvPr id="35" name="Grafik 34" descr="Das österreichische Umweltzeichen - Nachhaltig in Graz"/>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34057" y="6771656"/>
            <a:ext cx="532297" cy="52910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Auszeichnung &quot;Bewusst Tirol&quot; | Gasthof Zum Wilden Kaiser - Gastgarten  Zimmer Scheffau | Hotel Wilder Kaiser | bezirksbegleiter.at">
            <a:extLst>
              <a:ext uri="{FF2B5EF4-FFF2-40B4-BE49-F238E27FC236}">
                <a16:creationId xmlns:a16="http://schemas.microsoft.com/office/drawing/2014/main" id="{A10AD5A6-CD08-E898-422B-71C18DB9CC6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5229" y="6722476"/>
            <a:ext cx="568099" cy="569047"/>
          </a:xfrm>
          <a:prstGeom prst="rect">
            <a:avLst/>
          </a:prstGeom>
          <a:noFill/>
          <a:extLst>
            <a:ext uri="{909E8E84-426E-40DD-AFC4-6F175D3DCCD1}">
              <a14:hiddenFill xmlns:a14="http://schemas.microsoft.com/office/drawing/2010/main">
                <a:solidFill>
                  <a:srgbClr val="FFFFFF"/>
                </a:solidFill>
              </a14:hiddenFill>
            </a:ext>
          </a:extLst>
        </p:spPr>
      </p:pic>
      <p:sp>
        <p:nvSpPr>
          <p:cNvPr id="19" name="Freihandform 18"/>
          <p:cNvSpPr/>
          <p:nvPr/>
        </p:nvSpPr>
        <p:spPr>
          <a:xfrm>
            <a:off x="4221483" y="2829014"/>
            <a:ext cx="4206317" cy="2618889"/>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7" name="Freihandform 26"/>
          <p:cNvSpPr/>
          <p:nvPr/>
        </p:nvSpPr>
        <p:spPr>
          <a:xfrm>
            <a:off x="7839339" y="2547928"/>
            <a:ext cx="1931949" cy="1801062"/>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7" name="Freihandform: Form 6">
            <a:extLst>
              <a:ext uri="{FF2B5EF4-FFF2-40B4-BE49-F238E27FC236}">
                <a16:creationId xmlns:a16="http://schemas.microsoft.com/office/drawing/2014/main" id="{7C31A1A2-CCFE-C871-55E8-074B068C0387}"/>
              </a:ext>
            </a:extLst>
          </p:cNvPr>
          <p:cNvSpPr/>
          <p:nvPr/>
        </p:nvSpPr>
        <p:spPr>
          <a:xfrm>
            <a:off x="4810351" y="4568101"/>
            <a:ext cx="1629452" cy="1066078"/>
          </a:xfrm>
          <a:custGeom>
            <a:avLst/>
            <a:gdLst>
              <a:gd name="connsiteX0" fmla="*/ 134343 w 1590449"/>
              <a:gd name="connsiteY0" fmla="*/ 221016 h 1027510"/>
              <a:gd name="connsiteX1" fmla="*/ 117008 w 1590449"/>
              <a:gd name="connsiteY1" fmla="*/ 242685 h 1027510"/>
              <a:gd name="connsiteX2" fmla="*/ 108341 w 1590449"/>
              <a:gd name="connsiteY2" fmla="*/ 260019 h 1027510"/>
              <a:gd name="connsiteX3" fmla="*/ 95340 w 1590449"/>
              <a:gd name="connsiteY3" fmla="*/ 268686 h 1027510"/>
              <a:gd name="connsiteX4" fmla="*/ 73672 w 1590449"/>
              <a:gd name="connsiteY4" fmla="*/ 294688 h 1027510"/>
              <a:gd name="connsiteX5" fmla="*/ 60671 w 1590449"/>
              <a:gd name="connsiteY5" fmla="*/ 325024 h 1027510"/>
              <a:gd name="connsiteX6" fmla="*/ 56337 w 1590449"/>
              <a:gd name="connsiteY6" fmla="*/ 338025 h 1027510"/>
              <a:gd name="connsiteX7" fmla="*/ 43336 w 1590449"/>
              <a:gd name="connsiteY7" fmla="*/ 351026 h 1027510"/>
              <a:gd name="connsiteX8" fmla="*/ 39003 w 1590449"/>
              <a:gd name="connsiteY8" fmla="*/ 368360 h 1027510"/>
              <a:gd name="connsiteX9" fmla="*/ 43336 w 1590449"/>
              <a:gd name="connsiteY9" fmla="*/ 381361 h 1027510"/>
              <a:gd name="connsiteX10" fmla="*/ 47670 w 1590449"/>
              <a:gd name="connsiteY10" fmla="*/ 398696 h 1027510"/>
              <a:gd name="connsiteX11" fmla="*/ 43336 w 1590449"/>
              <a:gd name="connsiteY11" fmla="*/ 420364 h 1027510"/>
              <a:gd name="connsiteX12" fmla="*/ 17334 w 1590449"/>
              <a:gd name="connsiteY12" fmla="*/ 437699 h 1027510"/>
              <a:gd name="connsiteX13" fmla="*/ 4333 w 1590449"/>
              <a:gd name="connsiteY13" fmla="*/ 472368 h 1027510"/>
              <a:gd name="connsiteX14" fmla="*/ 0 w 1590449"/>
              <a:gd name="connsiteY14" fmla="*/ 494036 h 1027510"/>
              <a:gd name="connsiteX15" fmla="*/ 4333 w 1590449"/>
              <a:gd name="connsiteY15" fmla="*/ 537373 h 1027510"/>
              <a:gd name="connsiteX16" fmla="*/ 13001 w 1590449"/>
              <a:gd name="connsiteY16" fmla="*/ 546040 h 1027510"/>
              <a:gd name="connsiteX17" fmla="*/ 60671 w 1590449"/>
              <a:gd name="connsiteY17" fmla="*/ 537373 h 1027510"/>
              <a:gd name="connsiteX18" fmla="*/ 112675 w 1590449"/>
              <a:gd name="connsiteY18" fmla="*/ 528705 h 1027510"/>
              <a:gd name="connsiteX19" fmla="*/ 112675 w 1590449"/>
              <a:gd name="connsiteY19" fmla="*/ 585043 h 1027510"/>
              <a:gd name="connsiteX20" fmla="*/ 95340 w 1590449"/>
              <a:gd name="connsiteY20" fmla="*/ 598044 h 1027510"/>
              <a:gd name="connsiteX21" fmla="*/ 82339 w 1590449"/>
              <a:gd name="connsiteY21" fmla="*/ 611045 h 1027510"/>
              <a:gd name="connsiteX22" fmla="*/ 65004 w 1590449"/>
              <a:gd name="connsiteY22" fmla="*/ 619712 h 1027510"/>
              <a:gd name="connsiteX23" fmla="*/ 43336 w 1590449"/>
              <a:gd name="connsiteY23" fmla="*/ 637047 h 1027510"/>
              <a:gd name="connsiteX24" fmla="*/ 52004 w 1590449"/>
              <a:gd name="connsiteY24" fmla="*/ 645714 h 1027510"/>
              <a:gd name="connsiteX25" fmla="*/ 78005 w 1590449"/>
              <a:gd name="connsiteY25" fmla="*/ 650048 h 1027510"/>
              <a:gd name="connsiteX26" fmla="*/ 82339 w 1590449"/>
              <a:gd name="connsiteY26" fmla="*/ 667382 h 1027510"/>
              <a:gd name="connsiteX27" fmla="*/ 99674 w 1590449"/>
              <a:gd name="connsiteY27" fmla="*/ 693384 h 1027510"/>
              <a:gd name="connsiteX28" fmla="*/ 112675 w 1590449"/>
              <a:gd name="connsiteY28" fmla="*/ 697718 h 1027510"/>
              <a:gd name="connsiteX29" fmla="*/ 143010 w 1590449"/>
              <a:gd name="connsiteY29" fmla="*/ 715052 h 1027510"/>
              <a:gd name="connsiteX30" fmla="*/ 147344 w 1590449"/>
              <a:gd name="connsiteY30" fmla="*/ 728053 h 1027510"/>
              <a:gd name="connsiteX31" fmla="*/ 177679 w 1590449"/>
              <a:gd name="connsiteY31" fmla="*/ 741054 h 1027510"/>
              <a:gd name="connsiteX32" fmla="*/ 190680 w 1590449"/>
              <a:gd name="connsiteY32" fmla="*/ 749722 h 1027510"/>
              <a:gd name="connsiteX33" fmla="*/ 221016 w 1590449"/>
              <a:gd name="connsiteY33" fmla="*/ 741054 h 1027510"/>
              <a:gd name="connsiteX34" fmla="*/ 247018 w 1590449"/>
              <a:gd name="connsiteY34" fmla="*/ 723720 h 1027510"/>
              <a:gd name="connsiteX35" fmla="*/ 264352 w 1590449"/>
              <a:gd name="connsiteY35" fmla="*/ 715052 h 1027510"/>
              <a:gd name="connsiteX36" fmla="*/ 320690 w 1590449"/>
              <a:gd name="connsiteY36" fmla="*/ 754055 h 1027510"/>
              <a:gd name="connsiteX37" fmla="*/ 333691 w 1590449"/>
              <a:gd name="connsiteY37" fmla="*/ 767056 h 1027510"/>
              <a:gd name="connsiteX38" fmla="*/ 403029 w 1590449"/>
              <a:gd name="connsiteY38" fmla="*/ 754055 h 1027510"/>
              <a:gd name="connsiteX39" fmla="*/ 437698 w 1590449"/>
              <a:gd name="connsiteY39" fmla="*/ 732387 h 1027510"/>
              <a:gd name="connsiteX40" fmla="*/ 455033 w 1590449"/>
              <a:gd name="connsiteY40" fmla="*/ 745388 h 1027510"/>
              <a:gd name="connsiteX41" fmla="*/ 502703 w 1590449"/>
              <a:gd name="connsiteY41" fmla="*/ 754055 h 1027510"/>
              <a:gd name="connsiteX42" fmla="*/ 520038 w 1590449"/>
              <a:gd name="connsiteY42" fmla="*/ 723720 h 1027510"/>
              <a:gd name="connsiteX43" fmla="*/ 498369 w 1590449"/>
              <a:gd name="connsiteY43" fmla="*/ 702051 h 1027510"/>
              <a:gd name="connsiteX44" fmla="*/ 511370 w 1590449"/>
              <a:gd name="connsiteY44" fmla="*/ 680383 h 1027510"/>
              <a:gd name="connsiteX45" fmla="*/ 524371 w 1590449"/>
              <a:gd name="connsiteY45" fmla="*/ 671716 h 1027510"/>
              <a:gd name="connsiteX46" fmla="*/ 528705 w 1590449"/>
              <a:gd name="connsiteY46" fmla="*/ 689050 h 1027510"/>
              <a:gd name="connsiteX47" fmla="*/ 546040 w 1590449"/>
              <a:gd name="connsiteY47" fmla="*/ 710719 h 1027510"/>
              <a:gd name="connsiteX48" fmla="*/ 576375 w 1590449"/>
              <a:gd name="connsiteY48" fmla="*/ 706385 h 1027510"/>
              <a:gd name="connsiteX49" fmla="*/ 593710 w 1590449"/>
              <a:gd name="connsiteY49" fmla="*/ 697718 h 1027510"/>
              <a:gd name="connsiteX50" fmla="*/ 619712 w 1590449"/>
              <a:gd name="connsiteY50" fmla="*/ 693384 h 1027510"/>
              <a:gd name="connsiteX51" fmla="*/ 624045 w 1590449"/>
              <a:gd name="connsiteY51" fmla="*/ 710719 h 1027510"/>
              <a:gd name="connsiteX52" fmla="*/ 637046 w 1590449"/>
              <a:gd name="connsiteY52" fmla="*/ 732387 h 1027510"/>
              <a:gd name="connsiteX53" fmla="*/ 645713 w 1590449"/>
              <a:gd name="connsiteY53" fmla="*/ 754055 h 1027510"/>
              <a:gd name="connsiteX54" fmla="*/ 637046 w 1590449"/>
              <a:gd name="connsiteY54" fmla="*/ 767056 h 1027510"/>
              <a:gd name="connsiteX55" fmla="*/ 624045 w 1590449"/>
              <a:gd name="connsiteY55" fmla="*/ 775723 h 1027510"/>
              <a:gd name="connsiteX56" fmla="*/ 615378 w 1590449"/>
              <a:gd name="connsiteY56" fmla="*/ 806059 h 1027510"/>
              <a:gd name="connsiteX57" fmla="*/ 606711 w 1590449"/>
              <a:gd name="connsiteY57" fmla="*/ 819060 h 1027510"/>
              <a:gd name="connsiteX58" fmla="*/ 602377 w 1590449"/>
              <a:gd name="connsiteY58" fmla="*/ 840728 h 1027510"/>
              <a:gd name="connsiteX59" fmla="*/ 619712 w 1590449"/>
              <a:gd name="connsiteY59" fmla="*/ 866730 h 1027510"/>
              <a:gd name="connsiteX60" fmla="*/ 624045 w 1590449"/>
              <a:gd name="connsiteY60" fmla="*/ 888398 h 1027510"/>
              <a:gd name="connsiteX61" fmla="*/ 585042 w 1590449"/>
              <a:gd name="connsiteY61" fmla="*/ 936068 h 1027510"/>
              <a:gd name="connsiteX62" fmla="*/ 572041 w 1590449"/>
              <a:gd name="connsiteY62" fmla="*/ 949069 h 1027510"/>
              <a:gd name="connsiteX63" fmla="*/ 580709 w 1590449"/>
              <a:gd name="connsiteY63" fmla="*/ 957737 h 1027510"/>
              <a:gd name="connsiteX64" fmla="*/ 580709 w 1590449"/>
              <a:gd name="connsiteY64" fmla="*/ 1001073 h 1027510"/>
              <a:gd name="connsiteX65" fmla="*/ 615378 w 1590449"/>
              <a:gd name="connsiteY65" fmla="*/ 1022741 h 1027510"/>
              <a:gd name="connsiteX66" fmla="*/ 632713 w 1590449"/>
              <a:gd name="connsiteY66" fmla="*/ 1027075 h 1027510"/>
              <a:gd name="connsiteX67" fmla="*/ 645713 w 1590449"/>
              <a:gd name="connsiteY67" fmla="*/ 1014074 h 1027510"/>
              <a:gd name="connsiteX68" fmla="*/ 671715 w 1590449"/>
              <a:gd name="connsiteY68" fmla="*/ 1001073 h 1027510"/>
              <a:gd name="connsiteX69" fmla="*/ 702051 w 1590449"/>
              <a:gd name="connsiteY69" fmla="*/ 979405 h 1027510"/>
              <a:gd name="connsiteX70" fmla="*/ 706385 w 1590449"/>
              <a:gd name="connsiteY70" fmla="*/ 966404 h 1027510"/>
              <a:gd name="connsiteX71" fmla="*/ 693384 w 1590449"/>
              <a:gd name="connsiteY71" fmla="*/ 940402 h 1027510"/>
              <a:gd name="connsiteX72" fmla="*/ 710718 w 1590449"/>
              <a:gd name="connsiteY72" fmla="*/ 936068 h 1027510"/>
              <a:gd name="connsiteX73" fmla="*/ 723719 w 1590449"/>
              <a:gd name="connsiteY73" fmla="*/ 966404 h 1027510"/>
              <a:gd name="connsiteX74" fmla="*/ 741054 w 1590449"/>
              <a:gd name="connsiteY74" fmla="*/ 957737 h 1027510"/>
              <a:gd name="connsiteX75" fmla="*/ 745387 w 1590449"/>
              <a:gd name="connsiteY75" fmla="*/ 927401 h 1027510"/>
              <a:gd name="connsiteX76" fmla="*/ 767056 w 1590449"/>
              <a:gd name="connsiteY76" fmla="*/ 905733 h 1027510"/>
              <a:gd name="connsiteX77" fmla="*/ 788724 w 1590449"/>
              <a:gd name="connsiteY77" fmla="*/ 879731 h 1027510"/>
              <a:gd name="connsiteX78" fmla="*/ 836394 w 1590449"/>
              <a:gd name="connsiteY78" fmla="*/ 858063 h 1027510"/>
              <a:gd name="connsiteX79" fmla="*/ 849395 w 1590449"/>
              <a:gd name="connsiteY79" fmla="*/ 862396 h 1027510"/>
              <a:gd name="connsiteX80" fmla="*/ 879731 w 1590449"/>
              <a:gd name="connsiteY80" fmla="*/ 875397 h 1027510"/>
              <a:gd name="connsiteX81" fmla="*/ 897065 w 1590449"/>
              <a:gd name="connsiteY81" fmla="*/ 858063 h 1027510"/>
              <a:gd name="connsiteX82" fmla="*/ 884064 w 1590449"/>
              <a:gd name="connsiteY82" fmla="*/ 853729 h 1027510"/>
              <a:gd name="connsiteX83" fmla="*/ 918733 w 1590449"/>
              <a:gd name="connsiteY83" fmla="*/ 840728 h 1027510"/>
              <a:gd name="connsiteX84" fmla="*/ 931734 w 1590449"/>
              <a:gd name="connsiteY84" fmla="*/ 784391 h 1027510"/>
              <a:gd name="connsiteX85" fmla="*/ 940402 w 1590449"/>
              <a:gd name="connsiteY85" fmla="*/ 775723 h 1027510"/>
              <a:gd name="connsiteX86" fmla="*/ 936068 w 1590449"/>
              <a:gd name="connsiteY86" fmla="*/ 762722 h 1027510"/>
              <a:gd name="connsiteX87" fmla="*/ 944735 w 1590449"/>
              <a:gd name="connsiteY87" fmla="*/ 728053 h 1027510"/>
              <a:gd name="connsiteX88" fmla="*/ 957736 w 1590449"/>
              <a:gd name="connsiteY88" fmla="*/ 706385 h 1027510"/>
              <a:gd name="connsiteX89" fmla="*/ 992405 w 1590449"/>
              <a:gd name="connsiteY89" fmla="*/ 710719 h 1027510"/>
              <a:gd name="connsiteX90" fmla="*/ 1009740 w 1590449"/>
              <a:gd name="connsiteY90" fmla="*/ 715052 h 1027510"/>
              <a:gd name="connsiteX91" fmla="*/ 1031408 w 1590449"/>
              <a:gd name="connsiteY91" fmla="*/ 706385 h 1027510"/>
              <a:gd name="connsiteX92" fmla="*/ 1057410 w 1590449"/>
              <a:gd name="connsiteY92" fmla="*/ 697718 h 1027510"/>
              <a:gd name="connsiteX93" fmla="*/ 1096413 w 1590449"/>
              <a:gd name="connsiteY93" fmla="*/ 684717 h 1027510"/>
              <a:gd name="connsiteX94" fmla="*/ 1161418 w 1590449"/>
              <a:gd name="connsiteY94" fmla="*/ 680383 h 1027510"/>
              <a:gd name="connsiteX95" fmla="*/ 1226422 w 1590449"/>
              <a:gd name="connsiteY95" fmla="*/ 680383 h 1027510"/>
              <a:gd name="connsiteX96" fmla="*/ 1243757 w 1590449"/>
              <a:gd name="connsiteY96" fmla="*/ 663049 h 1027510"/>
              <a:gd name="connsiteX97" fmla="*/ 1265425 w 1590449"/>
              <a:gd name="connsiteY97" fmla="*/ 585043 h 1027510"/>
              <a:gd name="connsiteX98" fmla="*/ 1274093 w 1590449"/>
              <a:gd name="connsiteY98" fmla="*/ 563375 h 1027510"/>
              <a:gd name="connsiteX99" fmla="*/ 1291427 w 1590449"/>
              <a:gd name="connsiteY99" fmla="*/ 554707 h 1027510"/>
              <a:gd name="connsiteX100" fmla="*/ 1317429 w 1590449"/>
              <a:gd name="connsiteY100" fmla="*/ 563375 h 1027510"/>
              <a:gd name="connsiteX101" fmla="*/ 1321763 w 1590449"/>
              <a:gd name="connsiteY101" fmla="*/ 576376 h 1027510"/>
              <a:gd name="connsiteX102" fmla="*/ 1339097 w 1590449"/>
              <a:gd name="connsiteY102" fmla="*/ 593710 h 1027510"/>
              <a:gd name="connsiteX103" fmla="*/ 1365099 w 1590449"/>
              <a:gd name="connsiteY103" fmla="*/ 602377 h 1027510"/>
              <a:gd name="connsiteX104" fmla="*/ 1378100 w 1590449"/>
              <a:gd name="connsiteY104" fmla="*/ 611045 h 1027510"/>
              <a:gd name="connsiteX105" fmla="*/ 1382434 w 1590449"/>
              <a:gd name="connsiteY105" fmla="*/ 624046 h 1027510"/>
              <a:gd name="connsiteX106" fmla="*/ 1408436 w 1590449"/>
              <a:gd name="connsiteY106" fmla="*/ 615378 h 1027510"/>
              <a:gd name="connsiteX107" fmla="*/ 1438771 w 1590449"/>
              <a:gd name="connsiteY107" fmla="*/ 593710 h 1027510"/>
              <a:gd name="connsiteX108" fmla="*/ 1456106 w 1590449"/>
              <a:gd name="connsiteY108" fmla="*/ 598044 h 1027510"/>
              <a:gd name="connsiteX109" fmla="*/ 1486441 w 1590449"/>
              <a:gd name="connsiteY109" fmla="*/ 598044 h 1027510"/>
              <a:gd name="connsiteX110" fmla="*/ 1503776 w 1590449"/>
              <a:gd name="connsiteY110" fmla="*/ 615378 h 1027510"/>
              <a:gd name="connsiteX111" fmla="*/ 1516777 w 1590449"/>
              <a:gd name="connsiteY111" fmla="*/ 619712 h 1027510"/>
              <a:gd name="connsiteX112" fmla="*/ 1534112 w 1590449"/>
              <a:gd name="connsiteY112" fmla="*/ 576376 h 1027510"/>
              <a:gd name="connsiteX113" fmla="*/ 1542779 w 1590449"/>
              <a:gd name="connsiteY113" fmla="*/ 567708 h 1027510"/>
              <a:gd name="connsiteX114" fmla="*/ 1568781 w 1590449"/>
              <a:gd name="connsiteY114" fmla="*/ 546040 h 1027510"/>
              <a:gd name="connsiteX115" fmla="*/ 1581782 w 1590449"/>
              <a:gd name="connsiteY115" fmla="*/ 520038 h 1027510"/>
              <a:gd name="connsiteX116" fmla="*/ 1590449 w 1590449"/>
              <a:gd name="connsiteY116" fmla="*/ 502704 h 1027510"/>
              <a:gd name="connsiteX117" fmla="*/ 1573114 w 1590449"/>
              <a:gd name="connsiteY117" fmla="*/ 485369 h 1027510"/>
              <a:gd name="connsiteX118" fmla="*/ 1547113 w 1590449"/>
              <a:gd name="connsiteY118" fmla="*/ 476702 h 1027510"/>
              <a:gd name="connsiteX119" fmla="*/ 1525444 w 1590449"/>
              <a:gd name="connsiteY119" fmla="*/ 468034 h 1027510"/>
              <a:gd name="connsiteX120" fmla="*/ 1495109 w 1590449"/>
              <a:gd name="connsiteY120" fmla="*/ 463701 h 1027510"/>
              <a:gd name="connsiteX121" fmla="*/ 1473440 w 1590449"/>
              <a:gd name="connsiteY121" fmla="*/ 433365 h 1027510"/>
              <a:gd name="connsiteX122" fmla="*/ 1469107 w 1590449"/>
              <a:gd name="connsiteY122" fmla="*/ 420364 h 1027510"/>
              <a:gd name="connsiteX123" fmla="*/ 1473440 w 1590449"/>
              <a:gd name="connsiteY123" fmla="*/ 407363 h 1027510"/>
              <a:gd name="connsiteX124" fmla="*/ 1460440 w 1590449"/>
              <a:gd name="connsiteY124" fmla="*/ 403030 h 1027510"/>
              <a:gd name="connsiteX125" fmla="*/ 1447439 w 1590449"/>
              <a:gd name="connsiteY125" fmla="*/ 394362 h 1027510"/>
              <a:gd name="connsiteX126" fmla="*/ 1430104 w 1590449"/>
              <a:gd name="connsiteY126" fmla="*/ 385695 h 1027510"/>
              <a:gd name="connsiteX127" fmla="*/ 1421437 w 1590449"/>
              <a:gd name="connsiteY127" fmla="*/ 372694 h 1027510"/>
              <a:gd name="connsiteX128" fmla="*/ 1430104 w 1590449"/>
              <a:gd name="connsiteY128" fmla="*/ 329358 h 1027510"/>
              <a:gd name="connsiteX129" fmla="*/ 1438771 w 1590449"/>
              <a:gd name="connsiteY129" fmla="*/ 320690 h 1027510"/>
              <a:gd name="connsiteX130" fmla="*/ 1425770 w 1590449"/>
              <a:gd name="connsiteY130" fmla="*/ 299022 h 1027510"/>
              <a:gd name="connsiteX131" fmla="*/ 1404102 w 1590449"/>
              <a:gd name="connsiteY131" fmla="*/ 294688 h 1027510"/>
              <a:gd name="connsiteX132" fmla="*/ 1386767 w 1590449"/>
              <a:gd name="connsiteY132" fmla="*/ 290355 h 1027510"/>
              <a:gd name="connsiteX133" fmla="*/ 1378100 w 1590449"/>
              <a:gd name="connsiteY133" fmla="*/ 268686 h 1027510"/>
              <a:gd name="connsiteX134" fmla="*/ 1373767 w 1590449"/>
              <a:gd name="connsiteY134" fmla="*/ 251352 h 1027510"/>
              <a:gd name="connsiteX135" fmla="*/ 1360766 w 1590449"/>
              <a:gd name="connsiteY135" fmla="*/ 242685 h 1027510"/>
              <a:gd name="connsiteX136" fmla="*/ 1334764 w 1590449"/>
              <a:gd name="connsiteY136" fmla="*/ 234017 h 1027510"/>
              <a:gd name="connsiteX137" fmla="*/ 1334764 w 1590449"/>
              <a:gd name="connsiteY137" fmla="*/ 199348 h 1027510"/>
              <a:gd name="connsiteX138" fmla="*/ 1330430 w 1590449"/>
              <a:gd name="connsiteY138" fmla="*/ 173346 h 1027510"/>
              <a:gd name="connsiteX139" fmla="*/ 1360766 w 1590449"/>
              <a:gd name="connsiteY139" fmla="*/ 147344 h 1027510"/>
              <a:gd name="connsiteX140" fmla="*/ 1395435 w 1590449"/>
              <a:gd name="connsiteY140" fmla="*/ 143011 h 1027510"/>
              <a:gd name="connsiteX141" fmla="*/ 1408436 w 1590449"/>
              <a:gd name="connsiteY141" fmla="*/ 138677 h 1027510"/>
              <a:gd name="connsiteX142" fmla="*/ 1430104 w 1590449"/>
              <a:gd name="connsiteY142" fmla="*/ 121342 h 1027510"/>
              <a:gd name="connsiteX143" fmla="*/ 1438771 w 1590449"/>
              <a:gd name="connsiteY143" fmla="*/ 104008 h 1027510"/>
              <a:gd name="connsiteX144" fmla="*/ 1438771 w 1590449"/>
              <a:gd name="connsiteY144" fmla="*/ 43337 h 1027510"/>
              <a:gd name="connsiteX145" fmla="*/ 1404102 w 1590449"/>
              <a:gd name="connsiteY145" fmla="*/ 34669 h 1027510"/>
              <a:gd name="connsiteX146" fmla="*/ 1347765 w 1590449"/>
              <a:gd name="connsiteY146" fmla="*/ 26002 h 1027510"/>
              <a:gd name="connsiteX147" fmla="*/ 1334764 w 1590449"/>
              <a:gd name="connsiteY147" fmla="*/ 21668 h 1027510"/>
              <a:gd name="connsiteX148" fmla="*/ 1230756 w 1590449"/>
              <a:gd name="connsiteY148" fmla="*/ 13001 h 1027510"/>
              <a:gd name="connsiteX149" fmla="*/ 975071 w 1590449"/>
              <a:gd name="connsiteY149" fmla="*/ 0 h 1027510"/>
              <a:gd name="connsiteX150" fmla="*/ 762722 w 1590449"/>
              <a:gd name="connsiteY150" fmla="*/ 8667 h 1027510"/>
              <a:gd name="connsiteX151" fmla="*/ 732386 w 1590449"/>
              <a:gd name="connsiteY151" fmla="*/ 13001 h 1027510"/>
              <a:gd name="connsiteX152" fmla="*/ 632713 w 1590449"/>
              <a:gd name="connsiteY152" fmla="*/ 30336 h 1027510"/>
              <a:gd name="connsiteX153" fmla="*/ 515704 w 1590449"/>
              <a:gd name="connsiteY153" fmla="*/ 47670 h 1027510"/>
              <a:gd name="connsiteX154" fmla="*/ 446366 w 1590449"/>
              <a:gd name="connsiteY154" fmla="*/ 104008 h 1027510"/>
              <a:gd name="connsiteX155" fmla="*/ 390028 w 1590449"/>
              <a:gd name="connsiteY155" fmla="*/ 143011 h 1027510"/>
              <a:gd name="connsiteX156" fmla="*/ 342358 w 1590449"/>
              <a:gd name="connsiteY156" fmla="*/ 164679 h 1027510"/>
              <a:gd name="connsiteX157" fmla="*/ 316356 w 1590449"/>
              <a:gd name="connsiteY157" fmla="*/ 173346 h 1027510"/>
              <a:gd name="connsiteX158" fmla="*/ 251351 w 1590449"/>
              <a:gd name="connsiteY158" fmla="*/ 199348 h 1027510"/>
              <a:gd name="connsiteX159" fmla="*/ 238350 w 1590449"/>
              <a:gd name="connsiteY159" fmla="*/ 203682 h 1027510"/>
              <a:gd name="connsiteX160" fmla="*/ 203681 w 1590449"/>
              <a:gd name="connsiteY160" fmla="*/ 208015 h 1027510"/>
              <a:gd name="connsiteX161" fmla="*/ 190680 w 1590449"/>
              <a:gd name="connsiteY161" fmla="*/ 216683 h 1027510"/>
              <a:gd name="connsiteX162" fmla="*/ 134343 w 1590449"/>
              <a:gd name="connsiteY162" fmla="*/ 221016 h 1027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Lst>
            <a:rect l="l" t="t" r="r" b="b"/>
            <a:pathLst>
              <a:path w="1590449" h="1027510">
                <a:moveTo>
                  <a:pt x="134343" y="221016"/>
                </a:moveTo>
                <a:cubicBezTo>
                  <a:pt x="122064" y="225350"/>
                  <a:pt x="122139" y="234989"/>
                  <a:pt x="117008" y="242685"/>
                </a:cubicBezTo>
                <a:cubicBezTo>
                  <a:pt x="113425" y="248060"/>
                  <a:pt x="112477" y="255056"/>
                  <a:pt x="108341" y="260019"/>
                </a:cubicBezTo>
                <a:cubicBezTo>
                  <a:pt x="105007" y="264020"/>
                  <a:pt x="99407" y="265432"/>
                  <a:pt x="95340" y="268686"/>
                </a:cubicBezTo>
                <a:cubicBezTo>
                  <a:pt x="86734" y="275571"/>
                  <a:pt x="79989" y="286266"/>
                  <a:pt x="73672" y="294688"/>
                </a:cubicBezTo>
                <a:cubicBezTo>
                  <a:pt x="63508" y="325178"/>
                  <a:pt x="76736" y="287538"/>
                  <a:pt x="60671" y="325024"/>
                </a:cubicBezTo>
                <a:cubicBezTo>
                  <a:pt x="58872" y="329223"/>
                  <a:pt x="58871" y="334224"/>
                  <a:pt x="56337" y="338025"/>
                </a:cubicBezTo>
                <a:cubicBezTo>
                  <a:pt x="52937" y="343124"/>
                  <a:pt x="47670" y="346692"/>
                  <a:pt x="43336" y="351026"/>
                </a:cubicBezTo>
                <a:cubicBezTo>
                  <a:pt x="41892" y="356804"/>
                  <a:pt x="39003" y="362404"/>
                  <a:pt x="39003" y="368360"/>
                </a:cubicBezTo>
                <a:cubicBezTo>
                  <a:pt x="39003" y="372928"/>
                  <a:pt x="42081" y="376969"/>
                  <a:pt x="43336" y="381361"/>
                </a:cubicBezTo>
                <a:cubicBezTo>
                  <a:pt x="44972" y="387088"/>
                  <a:pt x="46225" y="392918"/>
                  <a:pt x="47670" y="398696"/>
                </a:cubicBezTo>
                <a:cubicBezTo>
                  <a:pt x="46225" y="405919"/>
                  <a:pt x="46630" y="413776"/>
                  <a:pt x="43336" y="420364"/>
                </a:cubicBezTo>
                <a:cubicBezTo>
                  <a:pt x="36843" y="433349"/>
                  <a:pt x="28890" y="433847"/>
                  <a:pt x="17334" y="437699"/>
                </a:cubicBezTo>
                <a:cubicBezTo>
                  <a:pt x="26089" y="463962"/>
                  <a:pt x="21493" y="438048"/>
                  <a:pt x="4333" y="472368"/>
                </a:cubicBezTo>
                <a:cubicBezTo>
                  <a:pt x="1039" y="478956"/>
                  <a:pt x="1444" y="486813"/>
                  <a:pt x="0" y="494036"/>
                </a:cubicBezTo>
                <a:cubicBezTo>
                  <a:pt x="1444" y="508482"/>
                  <a:pt x="812" y="523289"/>
                  <a:pt x="4333" y="537373"/>
                </a:cubicBezTo>
                <a:cubicBezTo>
                  <a:pt x="5324" y="541337"/>
                  <a:pt x="8940" y="545589"/>
                  <a:pt x="13001" y="546040"/>
                </a:cubicBezTo>
                <a:cubicBezTo>
                  <a:pt x="28189" y="547727"/>
                  <a:pt x="45697" y="540181"/>
                  <a:pt x="60671" y="537373"/>
                </a:cubicBezTo>
                <a:cubicBezTo>
                  <a:pt x="77944" y="534134"/>
                  <a:pt x="95340" y="531594"/>
                  <a:pt x="112675" y="528705"/>
                </a:cubicBezTo>
                <a:cubicBezTo>
                  <a:pt x="116618" y="548425"/>
                  <a:pt x="122148" y="564202"/>
                  <a:pt x="112675" y="585043"/>
                </a:cubicBezTo>
                <a:cubicBezTo>
                  <a:pt x="109686" y="591618"/>
                  <a:pt x="100824" y="593343"/>
                  <a:pt x="95340" y="598044"/>
                </a:cubicBezTo>
                <a:cubicBezTo>
                  <a:pt x="90687" y="602032"/>
                  <a:pt x="87326" y="607483"/>
                  <a:pt x="82339" y="611045"/>
                </a:cubicBezTo>
                <a:cubicBezTo>
                  <a:pt x="77082" y="614800"/>
                  <a:pt x="70379" y="616128"/>
                  <a:pt x="65004" y="619712"/>
                </a:cubicBezTo>
                <a:cubicBezTo>
                  <a:pt x="57308" y="624843"/>
                  <a:pt x="50559" y="631269"/>
                  <a:pt x="43336" y="637047"/>
                </a:cubicBezTo>
                <a:cubicBezTo>
                  <a:pt x="46225" y="639936"/>
                  <a:pt x="48178" y="644279"/>
                  <a:pt x="52004" y="645714"/>
                </a:cubicBezTo>
                <a:cubicBezTo>
                  <a:pt x="60231" y="648799"/>
                  <a:pt x="70855" y="644941"/>
                  <a:pt x="78005" y="650048"/>
                </a:cubicBezTo>
                <a:cubicBezTo>
                  <a:pt x="82851" y="653510"/>
                  <a:pt x="79675" y="662055"/>
                  <a:pt x="82339" y="667382"/>
                </a:cubicBezTo>
                <a:cubicBezTo>
                  <a:pt x="86998" y="676699"/>
                  <a:pt x="92308" y="686018"/>
                  <a:pt x="99674" y="693384"/>
                </a:cubicBezTo>
                <a:cubicBezTo>
                  <a:pt x="102904" y="696614"/>
                  <a:pt x="108476" y="695918"/>
                  <a:pt x="112675" y="697718"/>
                </a:cubicBezTo>
                <a:cubicBezTo>
                  <a:pt x="128070" y="704316"/>
                  <a:pt x="129953" y="706348"/>
                  <a:pt x="143010" y="715052"/>
                </a:cubicBezTo>
                <a:cubicBezTo>
                  <a:pt x="144455" y="719386"/>
                  <a:pt x="143690" y="725312"/>
                  <a:pt x="147344" y="728053"/>
                </a:cubicBezTo>
                <a:cubicBezTo>
                  <a:pt x="156145" y="734654"/>
                  <a:pt x="167839" y="736134"/>
                  <a:pt x="177679" y="741054"/>
                </a:cubicBezTo>
                <a:cubicBezTo>
                  <a:pt x="182338" y="743383"/>
                  <a:pt x="186346" y="746833"/>
                  <a:pt x="190680" y="749722"/>
                </a:cubicBezTo>
                <a:cubicBezTo>
                  <a:pt x="200792" y="746833"/>
                  <a:pt x="211467" y="745461"/>
                  <a:pt x="221016" y="741054"/>
                </a:cubicBezTo>
                <a:cubicBezTo>
                  <a:pt x="230474" y="736689"/>
                  <a:pt x="238086" y="729079"/>
                  <a:pt x="247018" y="723720"/>
                </a:cubicBezTo>
                <a:cubicBezTo>
                  <a:pt x="252558" y="720396"/>
                  <a:pt x="258574" y="717941"/>
                  <a:pt x="264352" y="715052"/>
                </a:cubicBezTo>
                <a:cubicBezTo>
                  <a:pt x="302047" y="722591"/>
                  <a:pt x="280812" y="714177"/>
                  <a:pt x="320690" y="754055"/>
                </a:cubicBezTo>
                <a:lnTo>
                  <a:pt x="333691" y="767056"/>
                </a:lnTo>
                <a:cubicBezTo>
                  <a:pt x="356804" y="762722"/>
                  <a:pt x="380720" y="761491"/>
                  <a:pt x="403029" y="754055"/>
                </a:cubicBezTo>
                <a:cubicBezTo>
                  <a:pt x="415957" y="749746"/>
                  <a:pt x="437698" y="732387"/>
                  <a:pt x="437698" y="732387"/>
                </a:cubicBezTo>
                <a:cubicBezTo>
                  <a:pt x="443476" y="736721"/>
                  <a:pt x="448762" y="741804"/>
                  <a:pt x="455033" y="745388"/>
                </a:cubicBezTo>
                <a:cubicBezTo>
                  <a:pt x="466258" y="751802"/>
                  <a:pt x="496197" y="753242"/>
                  <a:pt x="502703" y="754055"/>
                </a:cubicBezTo>
                <a:cubicBezTo>
                  <a:pt x="502750" y="753993"/>
                  <a:pt x="523347" y="730338"/>
                  <a:pt x="520038" y="723720"/>
                </a:cubicBezTo>
                <a:cubicBezTo>
                  <a:pt x="515470" y="714584"/>
                  <a:pt x="498369" y="702051"/>
                  <a:pt x="498369" y="702051"/>
                </a:cubicBezTo>
                <a:cubicBezTo>
                  <a:pt x="502703" y="694828"/>
                  <a:pt x="505888" y="686778"/>
                  <a:pt x="511370" y="680383"/>
                </a:cubicBezTo>
                <a:cubicBezTo>
                  <a:pt x="514760" y="676429"/>
                  <a:pt x="519712" y="669387"/>
                  <a:pt x="524371" y="671716"/>
                </a:cubicBezTo>
                <a:cubicBezTo>
                  <a:pt x="529698" y="674379"/>
                  <a:pt x="527069" y="683323"/>
                  <a:pt x="528705" y="689050"/>
                </a:cubicBezTo>
                <a:cubicBezTo>
                  <a:pt x="533631" y="706289"/>
                  <a:pt x="530442" y="700319"/>
                  <a:pt x="546040" y="710719"/>
                </a:cubicBezTo>
                <a:cubicBezTo>
                  <a:pt x="556152" y="709274"/>
                  <a:pt x="566521" y="709073"/>
                  <a:pt x="576375" y="706385"/>
                </a:cubicBezTo>
                <a:cubicBezTo>
                  <a:pt x="582608" y="704685"/>
                  <a:pt x="587522" y="699574"/>
                  <a:pt x="593710" y="697718"/>
                </a:cubicBezTo>
                <a:cubicBezTo>
                  <a:pt x="602126" y="695193"/>
                  <a:pt x="611045" y="694829"/>
                  <a:pt x="619712" y="693384"/>
                </a:cubicBezTo>
                <a:cubicBezTo>
                  <a:pt x="621156" y="699162"/>
                  <a:pt x="621626" y="705276"/>
                  <a:pt x="624045" y="710719"/>
                </a:cubicBezTo>
                <a:cubicBezTo>
                  <a:pt x="627466" y="718416"/>
                  <a:pt x="633279" y="724853"/>
                  <a:pt x="637046" y="732387"/>
                </a:cubicBezTo>
                <a:cubicBezTo>
                  <a:pt x="640525" y="739345"/>
                  <a:pt x="642824" y="746832"/>
                  <a:pt x="645713" y="754055"/>
                </a:cubicBezTo>
                <a:cubicBezTo>
                  <a:pt x="642824" y="758389"/>
                  <a:pt x="640729" y="763373"/>
                  <a:pt x="637046" y="767056"/>
                </a:cubicBezTo>
                <a:cubicBezTo>
                  <a:pt x="633363" y="770739"/>
                  <a:pt x="626574" y="771170"/>
                  <a:pt x="624045" y="775723"/>
                </a:cubicBezTo>
                <a:cubicBezTo>
                  <a:pt x="618938" y="784916"/>
                  <a:pt x="619284" y="796295"/>
                  <a:pt x="615378" y="806059"/>
                </a:cubicBezTo>
                <a:cubicBezTo>
                  <a:pt x="613444" y="810895"/>
                  <a:pt x="609600" y="814726"/>
                  <a:pt x="606711" y="819060"/>
                </a:cubicBezTo>
                <a:cubicBezTo>
                  <a:pt x="605266" y="826283"/>
                  <a:pt x="601564" y="833407"/>
                  <a:pt x="602377" y="840728"/>
                </a:cubicBezTo>
                <a:cubicBezTo>
                  <a:pt x="603689" y="852536"/>
                  <a:pt x="612283" y="859302"/>
                  <a:pt x="619712" y="866730"/>
                </a:cubicBezTo>
                <a:cubicBezTo>
                  <a:pt x="621156" y="873953"/>
                  <a:pt x="625490" y="881175"/>
                  <a:pt x="624045" y="888398"/>
                </a:cubicBezTo>
                <a:cubicBezTo>
                  <a:pt x="620826" y="904490"/>
                  <a:pt x="593589" y="927521"/>
                  <a:pt x="585042" y="936068"/>
                </a:cubicBezTo>
                <a:lnTo>
                  <a:pt x="572041" y="949069"/>
                </a:lnTo>
                <a:cubicBezTo>
                  <a:pt x="574930" y="951958"/>
                  <a:pt x="578607" y="954233"/>
                  <a:pt x="580709" y="957737"/>
                </a:cubicBezTo>
                <a:cubicBezTo>
                  <a:pt x="589435" y="972281"/>
                  <a:pt x="583086" y="984433"/>
                  <a:pt x="580709" y="1001073"/>
                </a:cubicBezTo>
                <a:cubicBezTo>
                  <a:pt x="592265" y="1008296"/>
                  <a:pt x="603189" y="1016646"/>
                  <a:pt x="615378" y="1022741"/>
                </a:cubicBezTo>
                <a:cubicBezTo>
                  <a:pt x="620705" y="1025405"/>
                  <a:pt x="626986" y="1028711"/>
                  <a:pt x="632713" y="1027075"/>
                </a:cubicBezTo>
                <a:cubicBezTo>
                  <a:pt x="638606" y="1025391"/>
                  <a:pt x="640614" y="1017474"/>
                  <a:pt x="645713" y="1014074"/>
                </a:cubicBezTo>
                <a:cubicBezTo>
                  <a:pt x="653776" y="1008699"/>
                  <a:pt x="663652" y="1006448"/>
                  <a:pt x="671715" y="1001073"/>
                </a:cubicBezTo>
                <a:cubicBezTo>
                  <a:pt x="724416" y="965939"/>
                  <a:pt x="642201" y="1009328"/>
                  <a:pt x="702051" y="979405"/>
                </a:cubicBezTo>
                <a:cubicBezTo>
                  <a:pt x="703496" y="975071"/>
                  <a:pt x="706385" y="970972"/>
                  <a:pt x="706385" y="966404"/>
                </a:cubicBezTo>
                <a:cubicBezTo>
                  <a:pt x="706385" y="957434"/>
                  <a:pt x="697765" y="946974"/>
                  <a:pt x="693384" y="940402"/>
                </a:cubicBezTo>
                <a:cubicBezTo>
                  <a:pt x="699162" y="938957"/>
                  <a:pt x="705068" y="934185"/>
                  <a:pt x="710718" y="936068"/>
                </a:cubicBezTo>
                <a:cubicBezTo>
                  <a:pt x="718879" y="938788"/>
                  <a:pt x="722478" y="961440"/>
                  <a:pt x="723719" y="966404"/>
                </a:cubicBezTo>
                <a:cubicBezTo>
                  <a:pt x="729497" y="963515"/>
                  <a:pt x="740140" y="964132"/>
                  <a:pt x="741054" y="957737"/>
                </a:cubicBezTo>
                <a:cubicBezTo>
                  <a:pt x="746496" y="919645"/>
                  <a:pt x="703826" y="948182"/>
                  <a:pt x="745387" y="927401"/>
                </a:cubicBezTo>
                <a:cubicBezTo>
                  <a:pt x="768505" y="892727"/>
                  <a:pt x="738161" y="934628"/>
                  <a:pt x="767056" y="905733"/>
                </a:cubicBezTo>
                <a:cubicBezTo>
                  <a:pt x="781538" y="891251"/>
                  <a:pt x="769198" y="892157"/>
                  <a:pt x="788724" y="879731"/>
                </a:cubicBezTo>
                <a:cubicBezTo>
                  <a:pt x="810043" y="866164"/>
                  <a:pt x="817300" y="864427"/>
                  <a:pt x="836394" y="858063"/>
                </a:cubicBezTo>
                <a:cubicBezTo>
                  <a:pt x="840728" y="859507"/>
                  <a:pt x="845196" y="860597"/>
                  <a:pt x="849395" y="862396"/>
                </a:cubicBezTo>
                <a:cubicBezTo>
                  <a:pt x="886881" y="878461"/>
                  <a:pt x="849242" y="865235"/>
                  <a:pt x="879731" y="875397"/>
                </a:cubicBezTo>
                <a:cubicBezTo>
                  <a:pt x="885509" y="869619"/>
                  <a:pt x="895463" y="866076"/>
                  <a:pt x="897065" y="858063"/>
                </a:cubicBezTo>
                <a:cubicBezTo>
                  <a:pt x="897961" y="853584"/>
                  <a:pt x="881530" y="857530"/>
                  <a:pt x="884064" y="853729"/>
                </a:cubicBezTo>
                <a:cubicBezTo>
                  <a:pt x="885544" y="851509"/>
                  <a:pt x="912698" y="842740"/>
                  <a:pt x="918733" y="840728"/>
                </a:cubicBezTo>
                <a:cubicBezTo>
                  <a:pt x="922253" y="805527"/>
                  <a:pt x="915492" y="804693"/>
                  <a:pt x="931734" y="784391"/>
                </a:cubicBezTo>
                <a:cubicBezTo>
                  <a:pt x="934287" y="781200"/>
                  <a:pt x="937513" y="778612"/>
                  <a:pt x="940402" y="775723"/>
                </a:cubicBezTo>
                <a:cubicBezTo>
                  <a:pt x="938957" y="771389"/>
                  <a:pt x="936068" y="767290"/>
                  <a:pt x="936068" y="762722"/>
                </a:cubicBezTo>
                <a:cubicBezTo>
                  <a:pt x="936068" y="757781"/>
                  <a:pt x="941317" y="734890"/>
                  <a:pt x="944735" y="728053"/>
                </a:cubicBezTo>
                <a:cubicBezTo>
                  <a:pt x="948502" y="720519"/>
                  <a:pt x="953402" y="713608"/>
                  <a:pt x="957736" y="706385"/>
                </a:cubicBezTo>
                <a:cubicBezTo>
                  <a:pt x="969292" y="707830"/>
                  <a:pt x="980917" y="708804"/>
                  <a:pt x="992405" y="710719"/>
                </a:cubicBezTo>
                <a:cubicBezTo>
                  <a:pt x="998280" y="711698"/>
                  <a:pt x="1003820" y="715710"/>
                  <a:pt x="1009740" y="715052"/>
                </a:cubicBezTo>
                <a:cubicBezTo>
                  <a:pt x="1017471" y="714193"/>
                  <a:pt x="1024097" y="709043"/>
                  <a:pt x="1031408" y="706385"/>
                </a:cubicBezTo>
                <a:cubicBezTo>
                  <a:pt x="1039994" y="703263"/>
                  <a:pt x="1057410" y="697718"/>
                  <a:pt x="1057410" y="697718"/>
                </a:cubicBezTo>
                <a:cubicBezTo>
                  <a:pt x="1090096" y="708612"/>
                  <a:pt x="1044257" y="697135"/>
                  <a:pt x="1096413" y="684717"/>
                </a:cubicBezTo>
                <a:cubicBezTo>
                  <a:pt x="1117539" y="679687"/>
                  <a:pt x="1139750" y="681828"/>
                  <a:pt x="1161418" y="680383"/>
                </a:cubicBezTo>
                <a:cubicBezTo>
                  <a:pt x="1180553" y="682775"/>
                  <a:pt x="1207071" y="689179"/>
                  <a:pt x="1226422" y="680383"/>
                </a:cubicBezTo>
                <a:cubicBezTo>
                  <a:pt x="1233861" y="677002"/>
                  <a:pt x="1237979" y="668827"/>
                  <a:pt x="1243757" y="663049"/>
                </a:cubicBezTo>
                <a:cubicBezTo>
                  <a:pt x="1253370" y="624598"/>
                  <a:pt x="1253973" y="616535"/>
                  <a:pt x="1265425" y="585043"/>
                </a:cubicBezTo>
                <a:cubicBezTo>
                  <a:pt x="1268084" y="577732"/>
                  <a:pt x="1269030" y="569281"/>
                  <a:pt x="1274093" y="563375"/>
                </a:cubicBezTo>
                <a:cubicBezTo>
                  <a:pt x="1278297" y="558470"/>
                  <a:pt x="1285649" y="557596"/>
                  <a:pt x="1291427" y="554707"/>
                </a:cubicBezTo>
                <a:cubicBezTo>
                  <a:pt x="1300094" y="557596"/>
                  <a:pt x="1309995" y="558065"/>
                  <a:pt x="1317429" y="563375"/>
                </a:cubicBezTo>
                <a:cubicBezTo>
                  <a:pt x="1321146" y="566030"/>
                  <a:pt x="1319108" y="572659"/>
                  <a:pt x="1321763" y="576376"/>
                </a:cubicBezTo>
                <a:cubicBezTo>
                  <a:pt x="1326513" y="583025"/>
                  <a:pt x="1332090" y="589506"/>
                  <a:pt x="1339097" y="593710"/>
                </a:cubicBezTo>
                <a:cubicBezTo>
                  <a:pt x="1346931" y="598410"/>
                  <a:pt x="1365099" y="602377"/>
                  <a:pt x="1365099" y="602377"/>
                </a:cubicBezTo>
                <a:cubicBezTo>
                  <a:pt x="1369433" y="605266"/>
                  <a:pt x="1374846" y="606978"/>
                  <a:pt x="1378100" y="611045"/>
                </a:cubicBezTo>
                <a:cubicBezTo>
                  <a:pt x="1380954" y="614612"/>
                  <a:pt x="1377912" y="623400"/>
                  <a:pt x="1382434" y="624046"/>
                </a:cubicBezTo>
                <a:cubicBezTo>
                  <a:pt x="1391478" y="625338"/>
                  <a:pt x="1400087" y="619089"/>
                  <a:pt x="1408436" y="615378"/>
                </a:cubicBezTo>
                <a:cubicBezTo>
                  <a:pt x="1413624" y="613072"/>
                  <a:pt x="1436439" y="595459"/>
                  <a:pt x="1438771" y="593710"/>
                </a:cubicBezTo>
                <a:cubicBezTo>
                  <a:pt x="1444549" y="595155"/>
                  <a:pt x="1450150" y="598044"/>
                  <a:pt x="1456106" y="598044"/>
                </a:cubicBezTo>
                <a:cubicBezTo>
                  <a:pt x="1494197" y="598044"/>
                  <a:pt x="1455269" y="587652"/>
                  <a:pt x="1486441" y="598044"/>
                </a:cubicBezTo>
                <a:cubicBezTo>
                  <a:pt x="1492219" y="603822"/>
                  <a:pt x="1497126" y="610628"/>
                  <a:pt x="1503776" y="615378"/>
                </a:cubicBezTo>
                <a:cubicBezTo>
                  <a:pt x="1507493" y="618033"/>
                  <a:pt x="1512860" y="622062"/>
                  <a:pt x="1516777" y="619712"/>
                </a:cubicBezTo>
                <a:cubicBezTo>
                  <a:pt x="1522756" y="616124"/>
                  <a:pt x="1532979" y="577509"/>
                  <a:pt x="1534112" y="576376"/>
                </a:cubicBezTo>
                <a:cubicBezTo>
                  <a:pt x="1537001" y="573487"/>
                  <a:pt x="1539640" y="570324"/>
                  <a:pt x="1542779" y="567708"/>
                </a:cubicBezTo>
                <a:cubicBezTo>
                  <a:pt x="1552886" y="559285"/>
                  <a:pt x="1560943" y="555837"/>
                  <a:pt x="1568781" y="546040"/>
                </a:cubicBezTo>
                <a:cubicBezTo>
                  <a:pt x="1581591" y="530027"/>
                  <a:pt x="1574389" y="537288"/>
                  <a:pt x="1581782" y="520038"/>
                </a:cubicBezTo>
                <a:cubicBezTo>
                  <a:pt x="1584327" y="514100"/>
                  <a:pt x="1587560" y="508482"/>
                  <a:pt x="1590449" y="502704"/>
                </a:cubicBezTo>
                <a:cubicBezTo>
                  <a:pt x="1584671" y="496926"/>
                  <a:pt x="1580866" y="487953"/>
                  <a:pt x="1573114" y="485369"/>
                </a:cubicBezTo>
                <a:cubicBezTo>
                  <a:pt x="1564447" y="482480"/>
                  <a:pt x="1555595" y="480095"/>
                  <a:pt x="1547113" y="476702"/>
                </a:cubicBezTo>
                <a:cubicBezTo>
                  <a:pt x="1539890" y="473813"/>
                  <a:pt x="1532991" y="469921"/>
                  <a:pt x="1525444" y="468034"/>
                </a:cubicBezTo>
                <a:cubicBezTo>
                  <a:pt x="1515535" y="465557"/>
                  <a:pt x="1505221" y="465145"/>
                  <a:pt x="1495109" y="463701"/>
                </a:cubicBezTo>
                <a:cubicBezTo>
                  <a:pt x="1473441" y="456478"/>
                  <a:pt x="1483552" y="463700"/>
                  <a:pt x="1473440" y="433365"/>
                </a:cubicBezTo>
                <a:lnTo>
                  <a:pt x="1469107" y="420364"/>
                </a:lnTo>
                <a:cubicBezTo>
                  <a:pt x="1470551" y="416030"/>
                  <a:pt x="1475483" y="411449"/>
                  <a:pt x="1473440" y="407363"/>
                </a:cubicBezTo>
                <a:cubicBezTo>
                  <a:pt x="1471397" y="403278"/>
                  <a:pt x="1464525" y="405073"/>
                  <a:pt x="1460440" y="403030"/>
                </a:cubicBezTo>
                <a:cubicBezTo>
                  <a:pt x="1455781" y="400701"/>
                  <a:pt x="1451961" y="396946"/>
                  <a:pt x="1447439" y="394362"/>
                </a:cubicBezTo>
                <a:cubicBezTo>
                  <a:pt x="1441830" y="391157"/>
                  <a:pt x="1435882" y="388584"/>
                  <a:pt x="1430104" y="385695"/>
                </a:cubicBezTo>
                <a:cubicBezTo>
                  <a:pt x="1427215" y="381361"/>
                  <a:pt x="1421955" y="377877"/>
                  <a:pt x="1421437" y="372694"/>
                </a:cubicBezTo>
                <a:cubicBezTo>
                  <a:pt x="1421093" y="369255"/>
                  <a:pt x="1424920" y="337998"/>
                  <a:pt x="1430104" y="329358"/>
                </a:cubicBezTo>
                <a:cubicBezTo>
                  <a:pt x="1432206" y="325854"/>
                  <a:pt x="1435882" y="323579"/>
                  <a:pt x="1438771" y="320690"/>
                </a:cubicBezTo>
                <a:cubicBezTo>
                  <a:pt x="1434437" y="313467"/>
                  <a:pt x="1432508" y="304076"/>
                  <a:pt x="1425770" y="299022"/>
                </a:cubicBezTo>
                <a:cubicBezTo>
                  <a:pt x="1419877" y="294603"/>
                  <a:pt x="1411292" y="296286"/>
                  <a:pt x="1404102" y="294688"/>
                </a:cubicBezTo>
                <a:cubicBezTo>
                  <a:pt x="1398288" y="293396"/>
                  <a:pt x="1392545" y="291799"/>
                  <a:pt x="1386767" y="290355"/>
                </a:cubicBezTo>
                <a:cubicBezTo>
                  <a:pt x="1383878" y="283132"/>
                  <a:pt x="1380560" y="276066"/>
                  <a:pt x="1378100" y="268686"/>
                </a:cubicBezTo>
                <a:cubicBezTo>
                  <a:pt x="1376217" y="263036"/>
                  <a:pt x="1377071" y="256308"/>
                  <a:pt x="1373767" y="251352"/>
                </a:cubicBezTo>
                <a:cubicBezTo>
                  <a:pt x="1370878" y="247018"/>
                  <a:pt x="1365525" y="244800"/>
                  <a:pt x="1360766" y="242685"/>
                </a:cubicBezTo>
                <a:cubicBezTo>
                  <a:pt x="1352417" y="238974"/>
                  <a:pt x="1334764" y="234017"/>
                  <a:pt x="1334764" y="234017"/>
                </a:cubicBezTo>
                <a:cubicBezTo>
                  <a:pt x="1324857" y="204298"/>
                  <a:pt x="1334764" y="241184"/>
                  <a:pt x="1334764" y="199348"/>
                </a:cubicBezTo>
                <a:cubicBezTo>
                  <a:pt x="1334764" y="190561"/>
                  <a:pt x="1331875" y="182013"/>
                  <a:pt x="1330430" y="173346"/>
                </a:cubicBezTo>
                <a:cubicBezTo>
                  <a:pt x="1334618" y="169158"/>
                  <a:pt x="1351693" y="149818"/>
                  <a:pt x="1360766" y="147344"/>
                </a:cubicBezTo>
                <a:cubicBezTo>
                  <a:pt x="1372002" y="144280"/>
                  <a:pt x="1383879" y="144455"/>
                  <a:pt x="1395435" y="143011"/>
                </a:cubicBezTo>
                <a:cubicBezTo>
                  <a:pt x="1399769" y="141566"/>
                  <a:pt x="1404350" y="140720"/>
                  <a:pt x="1408436" y="138677"/>
                </a:cubicBezTo>
                <a:cubicBezTo>
                  <a:pt x="1414234" y="135778"/>
                  <a:pt x="1426072" y="127390"/>
                  <a:pt x="1430104" y="121342"/>
                </a:cubicBezTo>
                <a:cubicBezTo>
                  <a:pt x="1433687" y="115967"/>
                  <a:pt x="1435882" y="109786"/>
                  <a:pt x="1438771" y="104008"/>
                </a:cubicBezTo>
                <a:cubicBezTo>
                  <a:pt x="1442048" y="87626"/>
                  <a:pt x="1450353" y="57493"/>
                  <a:pt x="1438771" y="43337"/>
                </a:cubicBezTo>
                <a:cubicBezTo>
                  <a:pt x="1431228" y="34118"/>
                  <a:pt x="1415750" y="37165"/>
                  <a:pt x="1404102" y="34669"/>
                </a:cubicBezTo>
                <a:cubicBezTo>
                  <a:pt x="1392094" y="32096"/>
                  <a:pt x="1358819" y="27581"/>
                  <a:pt x="1347765" y="26002"/>
                </a:cubicBezTo>
                <a:cubicBezTo>
                  <a:pt x="1343431" y="24557"/>
                  <a:pt x="1339243" y="22564"/>
                  <a:pt x="1334764" y="21668"/>
                </a:cubicBezTo>
                <a:cubicBezTo>
                  <a:pt x="1300354" y="14786"/>
                  <a:pt x="1265787" y="15696"/>
                  <a:pt x="1230756" y="13001"/>
                </a:cubicBezTo>
                <a:cubicBezTo>
                  <a:pt x="1040526" y="-1632"/>
                  <a:pt x="1237087" y="7082"/>
                  <a:pt x="975071" y="0"/>
                </a:cubicBezTo>
                <a:cubicBezTo>
                  <a:pt x="912910" y="1884"/>
                  <a:pt x="829162" y="2890"/>
                  <a:pt x="762722" y="8667"/>
                </a:cubicBezTo>
                <a:cubicBezTo>
                  <a:pt x="752546" y="9552"/>
                  <a:pt x="742462" y="11322"/>
                  <a:pt x="732386" y="13001"/>
                </a:cubicBezTo>
                <a:cubicBezTo>
                  <a:pt x="699122" y="18545"/>
                  <a:pt x="666081" y="25453"/>
                  <a:pt x="632713" y="30336"/>
                </a:cubicBezTo>
                <a:cubicBezTo>
                  <a:pt x="499096" y="49890"/>
                  <a:pt x="601817" y="28534"/>
                  <a:pt x="515704" y="47670"/>
                </a:cubicBezTo>
                <a:cubicBezTo>
                  <a:pt x="429033" y="101842"/>
                  <a:pt x="536414" y="31112"/>
                  <a:pt x="446366" y="104008"/>
                </a:cubicBezTo>
                <a:cubicBezTo>
                  <a:pt x="428613" y="118379"/>
                  <a:pt x="409339" y="130814"/>
                  <a:pt x="390028" y="143011"/>
                </a:cubicBezTo>
                <a:cubicBezTo>
                  <a:pt x="378437" y="150331"/>
                  <a:pt x="355869" y="159766"/>
                  <a:pt x="342358" y="164679"/>
                </a:cubicBezTo>
                <a:cubicBezTo>
                  <a:pt x="333772" y="167801"/>
                  <a:pt x="324894" y="170094"/>
                  <a:pt x="316356" y="173346"/>
                </a:cubicBezTo>
                <a:cubicBezTo>
                  <a:pt x="294547" y="181654"/>
                  <a:pt x="273491" y="191968"/>
                  <a:pt x="251351" y="199348"/>
                </a:cubicBezTo>
                <a:cubicBezTo>
                  <a:pt x="247017" y="200793"/>
                  <a:pt x="242844" y="202865"/>
                  <a:pt x="238350" y="203682"/>
                </a:cubicBezTo>
                <a:cubicBezTo>
                  <a:pt x="226892" y="205765"/>
                  <a:pt x="215237" y="206571"/>
                  <a:pt x="203681" y="208015"/>
                </a:cubicBezTo>
                <a:cubicBezTo>
                  <a:pt x="199347" y="210904"/>
                  <a:pt x="195621" y="215036"/>
                  <a:pt x="190680" y="216683"/>
                </a:cubicBezTo>
                <a:cubicBezTo>
                  <a:pt x="163740" y="225663"/>
                  <a:pt x="146622" y="216682"/>
                  <a:pt x="134343" y="221016"/>
                </a:cubicBezTo>
                <a:close/>
              </a:path>
            </a:pathLst>
          </a:cu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Freihandform: Form 4">
            <a:extLst>
              <a:ext uri="{FF2B5EF4-FFF2-40B4-BE49-F238E27FC236}">
                <a16:creationId xmlns:a16="http://schemas.microsoft.com/office/drawing/2014/main" id="{DF833DD8-6E23-24A2-FCC2-D8AB0C1ED837}"/>
              </a:ext>
            </a:extLst>
          </p:cNvPr>
          <p:cNvSpPr/>
          <p:nvPr/>
        </p:nvSpPr>
        <p:spPr>
          <a:xfrm>
            <a:off x="4622383" y="3902316"/>
            <a:ext cx="1938762" cy="1149401"/>
          </a:xfrm>
          <a:custGeom>
            <a:avLst/>
            <a:gdLst>
              <a:gd name="connsiteX0" fmla="*/ 99673 w 1958809"/>
              <a:gd name="connsiteY0" fmla="*/ 489702 h 1066078"/>
              <a:gd name="connsiteX1" fmla="*/ 91006 w 1958809"/>
              <a:gd name="connsiteY1" fmla="*/ 511370 h 1066078"/>
              <a:gd name="connsiteX2" fmla="*/ 78005 w 1958809"/>
              <a:gd name="connsiteY2" fmla="*/ 559041 h 1066078"/>
              <a:gd name="connsiteX3" fmla="*/ 78005 w 1958809"/>
              <a:gd name="connsiteY3" fmla="*/ 632713 h 1066078"/>
              <a:gd name="connsiteX4" fmla="*/ 39002 w 1958809"/>
              <a:gd name="connsiteY4" fmla="*/ 667382 h 1066078"/>
              <a:gd name="connsiteX5" fmla="*/ 4333 w 1958809"/>
              <a:gd name="connsiteY5" fmla="*/ 710718 h 1066078"/>
              <a:gd name="connsiteX6" fmla="*/ 0 w 1958809"/>
              <a:gd name="connsiteY6" fmla="*/ 723719 h 1066078"/>
              <a:gd name="connsiteX7" fmla="*/ 8667 w 1958809"/>
              <a:gd name="connsiteY7" fmla="*/ 732387 h 1066078"/>
              <a:gd name="connsiteX8" fmla="*/ 30335 w 1958809"/>
              <a:gd name="connsiteY8" fmla="*/ 736720 h 1066078"/>
              <a:gd name="connsiteX9" fmla="*/ 8667 w 1958809"/>
              <a:gd name="connsiteY9" fmla="*/ 780057 h 1066078"/>
              <a:gd name="connsiteX10" fmla="*/ 4333 w 1958809"/>
              <a:gd name="connsiteY10" fmla="*/ 793058 h 1066078"/>
              <a:gd name="connsiteX11" fmla="*/ 17334 w 1958809"/>
              <a:gd name="connsiteY11" fmla="*/ 801725 h 1066078"/>
              <a:gd name="connsiteX12" fmla="*/ 26001 w 1958809"/>
              <a:gd name="connsiteY12" fmla="*/ 814726 h 1066078"/>
              <a:gd name="connsiteX13" fmla="*/ 21668 w 1958809"/>
              <a:gd name="connsiteY13" fmla="*/ 836394 h 1066078"/>
              <a:gd name="connsiteX14" fmla="*/ 8667 w 1958809"/>
              <a:gd name="connsiteY14" fmla="*/ 866730 h 1066078"/>
              <a:gd name="connsiteX15" fmla="*/ 4333 w 1958809"/>
              <a:gd name="connsiteY15" fmla="*/ 897065 h 1066078"/>
              <a:gd name="connsiteX16" fmla="*/ 13000 w 1958809"/>
              <a:gd name="connsiteY16" fmla="*/ 905733 h 1066078"/>
              <a:gd name="connsiteX17" fmla="*/ 8667 w 1958809"/>
              <a:gd name="connsiteY17" fmla="*/ 953403 h 1066078"/>
              <a:gd name="connsiteX18" fmla="*/ 17334 w 1958809"/>
              <a:gd name="connsiteY18" fmla="*/ 970737 h 1066078"/>
              <a:gd name="connsiteX19" fmla="*/ 43336 w 1958809"/>
              <a:gd name="connsiteY19" fmla="*/ 983738 h 1066078"/>
              <a:gd name="connsiteX20" fmla="*/ 52003 w 1958809"/>
              <a:gd name="connsiteY20" fmla="*/ 957736 h 1066078"/>
              <a:gd name="connsiteX21" fmla="*/ 78005 w 1958809"/>
              <a:gd name="connsiteY21" fmla="*/ 927401 h 1066078"/>
              <a:gd name="connsiteX22" fmla="*/ 104007 w 1958809"/>
              <a:gd name="connsiteY22" fmla="*/ 897065 h 1066078"/>
              <a:gd name="connsiteX23" fmla="*/ 143010 w 1958809"/>
              <a:gd name="connsiteY23" fmla="*/ 849395 h 1066078"/>
              <a:gd name="connsiteX24" fmla="*/ 182013 w 1958809"/>
              <a:gd name="connsiteY24" fmla="*/ 858062 h 1066078"/>
              <a:gd name="connsiteX25" fmla="*/ 195014 w 1958809"/>
              <a:gd name="connsiteY25" fmla="*/ 832061 h 1066078"/>
              <a:gd name="connsiteX26" fmla="*/ 208015 w 1958809"/>
              <a:gd name="connsiteY26" fmla="*/ 840728 h 1066078"/>
              <a:gd name="connsiteX27" fmla="*/ 216682 w 1958809"/>
              <a:gd name="connsiteY27" fmla="*/ 875397 h 1066078"/>
              <a:gd name="connsiteX28" fmla="*/ 229683 w 1958809"/>
              <a:gd name="connsiteY28" fmla="*/ 888398 h 1066078"/>
              <a:gd name="connsiteX29" fmla="*/ 247018 w 1958809"/>
              <a:gd name="connsiteY29" fmla="*/ 892732 h 1066078"/>
              <a:gd name="connsiteX30" fmla="*/ 268686 w 1958809"/>
              <a:gd name="connsiteY30" fmla="*/ 888398 h 1066078"/>
              <a:gd name="connsiteX31" fmla="*/ 307689 w 1958809"/>
              <a:gd name="connsiteY31" fmla="*/ 905733 h 1066078"/>
              <a:gd name="connsiteX32" fmla="*/ 303355 w 1958809"/>
              <a:gd name="connsiteY32" fmla="*/ 927401 h 1066078"/>
              <a:gd name="connsiteX33" fmla="*/ 286020 w 1958809"/>
              <a:gd name="connsiteY33" fmla="*/ 953403 h 1066078"/>
              <a:gd name="connsiteX34" fmla="*/ 411696 w 1958809"/>
              <a:gd name="connsiteY34" fmla="*/ 983738 h 1066078"/>
              <a:gd name="connsiteX35" fmla="*/ 433364 w 1958809"/>
              <a:gd name="connsiteY35" fmla="*/ 1005406 h 1066078"/>
              <a:gd name="connsiteX36" fmla="*/ 446365 w 1958809"/>
              <a:gd name="connsiteY36" fmla="*/ 1014074 h 1066078"/>
              <a:gd name="connsiteX37" fmla="*/ 459366 w 1958809"/>
              <a:gd name="connsiteY37" fmla="*/ 1040076 h 1066078"/>
              <a:gd name="connsiteX38" fmla="*/ 463700 w 1958809"/>
              <a:gd name="connsiteY38" fmla="*/ 1057410 h 1066078"/>
              <a:gd name="connsiteX39" fmla="*/ 498369 w 1958809"/>
              <a:gd name="connsiteY39" fmla="*/ 1061744 h 1066078"/>
              <a:gd name="connsiteX40" fmla="*/ 563374 w 1958809"/>
              <a:gd name="connsiteY40" fmla="*/ 1053077 h 1066078"/>
              <a:gd name="connsiteX41" fmla="*/ 606710 w 1958809"/>
              <a:gd name="connsiteY41" fmla="*/ 1061744 h 1066078"/>
              <a:gd name="connsiteX42" fmla="*/ 645713 w 1958809"/>
              <a:gd name="connsiteY42" fmla="*/ 1066078 h 1066078"/>
              <a:gd name="connsiteX43" fmla="*/ 723719 w 1958809"/>
              <a:gd name="connsiteY43" fmla="*/ 1061744 h 1066078"/>
              <a:gd name="connsiteX44" fmla="*/ 754055 w 1958809"/>
              <a:gd name="connsiteY44" fmla="*/ 1053077 h 1066078"/>
              <a:gd name="connsiteX45" fmla="*/ 758388 w 1958809"/>
              <a:gd name="connsiteY45" fmla="*/ 1022741 h 1066078"/>
              <a:gd name="connsiteX46" fmla="*/ 745387 w 1958809"/>
              <a:gd name="connsiteY46" fmla="*/ 1014074 h 1066078"/>
              <a:gd name="connsiteX47" fmla="*/ 736720 w 1958809"/>
              <a:gd name="connsiteY47" fmla="*/ 983738 h 1066078"/>
              <a:gd name="connsiteX48" fmla="*/ 749721 w 1958809"/>
              <a:gd name="connsiteY48" fmla="*/ 957736 h 1066078"/>
              <a:gd name="connsiteX49" fmla="*/ 806058 w 1958809"/>
              <a:gd name="connsiteY49" fmla="*/ 927401 h 1066078"/>
              <a:gd name="connsiteX50" fmla="*/ 858062 w 1958809"/>
              <a:gd name="connsiteY50" fmla="*/ 879731 h 1066078"/>
              <a:gd name="connsiteX51" fmla="*/ 866729 w 1958809"/>
              <a:gd name="connsiteY51" fmla="*/ 871063 h 1066078"/>
              <a:gd name="connsiteX52" fmla="*/ 901399 w 1958809"/>
              <a:gd name="connsiteY52" fmla="*/ 858062 h 1066078"/>
              <a:gd name="connsiteX53" fmla="*/ 988072 w 1958809"/>
              <a:gd name="connsiteY53" fmla="*/ 858062 h 1066078"/>
              <a:gd name="connsiteX54" fmla="*/ 1031408 w 1958809"/>
              <a:gd name="connsiteY54" fmla="*/ 836394 h 1066078"/>
              <a:gd name="connsiteX55" fmla="*/ 1048743 w 1958809"/>
              <a:gd name="connsiteY55" fmla="*/ 827727 h 1066078"/>
              <a:gd name="connsiteX56" fmla="*/ 1066077 w 1958809"/>
              <a:gd name="connsiteY56" fmla="*/ 840728 h 1066078"/>
              <a:gd name="connsiteX57" fmla="*/ 1079078 w 1958809"/>
              <a:gd name="connsiteY57" fmla="*/ 866730 h 1066078"/>
              <a:gd name="connsiteX58" fmla="*/ 1118081 w 1958809"/>
              <a:gd name="connsiteY58" fmla="*/ 853729 h 1066078"/>
              <a:gd name="connsiteX59" fmla="*/ 1148417 w 1958809"/>
              <a:gd name="connsiteY59" fmla="*/ 832061 h 1066078"/>
              <a:gd name="connsiteX60" fmla="*/ 1157084 w 1958809"/>
              <a:gd name="connsiteY60" fmla="*/ 823393 h 1066078"/>
              <a:gd name="connsiteX61" fmla="*/ 1187419 w 1958809"/>
              <a:gd name="connsiteY61" fmla="*/ 810392 h 1066078"/>
              <a:gd name="connsiteX62" fmla="*/ 1239423 w 1958809"/>
              <a:gd name="connsiteY62" fmla="*/ 845061 h 1066078"/>
              <a:gd name="connsiteX63" fmla="*/ 1252424 w 1958809"/>
              <a:gd name="connsiteY63" fmla="*/ 853729 h 1066078"/>
              <a:gd name="connsiteX64" fmla="*/ 1278426 w 1958809"/>
              <a:gd name="connsiteY64" fmla="*/ 849395 h 1066078"/>
              <a:gd name="connsiteX65" fmla="*/ 1308762 w 1958809"/>
              <a:gd name="connsiteY65" fmla="*/ 823393 h 1066078"/>
              <a:gd name="connsiteX66" fmla="*/ 1330430 w 1958809"/>
              <a:gd name="connsiteY66" fmla="*/ 810392 h 1066078"/>
              <a:gd name="connsiteX67" fmla="*/ 1343431 w 1958809"/>
              <a:gd name="connsiteY67" fmla="*/ 801725 h 1066078"/>
              <a:gd name="connsiteX68" fmla="*/ 1386767 w 1958809"/>
              <a:gd name="connsiteY68" fmla="*/ 788724 h 1066078"/>
              <a:gd name="connsiteX69" fmla="*/ 1408436 w 1958809"/>
              <a:gd name="connsiteY69" fmla="*/ 775723 h 1066078"/>
              <a:gd name="connsiteX70" fmla="*/ 1421437 w 1958809"/>
              <a:gd name="connsiteY70" fmla="*/ 784390 h 1066078"/>
              <a:gd name="connsiteX71" fmla="*/ 1477774 w 1958809"/>
              <a:gd name="connsiteY71" fmla="*/ 775723 h 1066078"/>
              <a:gd name="connsiteX72" fmla="*/ 1490775 w 1958809"/>
              <a:gd name="connsiteY72" fmla="*/ 767056 h 1066078"/>
              <a:gd name="connsiteX73" fmla="*/ 1512443 w 1958809"/>
              <a:gd name="connsiteY73" fmla="*/ 762722 h 1066078"/>
              <a:gd name="connsiteX74" fmla="*/ 1538445 w 1958809"/>
              <a:gd name="connsiteY74" fmla="*/ 749721 h 1066078"/>
              <a:gd name="connsiteX75" fmla="*/ 1555780 w 1958809"/>
              <a:gd name="connsiteY75" fmla="*/ 723719 h 1066078"/>
              <a:gd name="connsiteX76" fmla="*/ 1538445 w 1958809"/>
              <a:gd name="connsiteY76" fmla="*/ 697717 h 1066078"/>
              <a:gd name="connsiteX77" fmla="*/ 1529778 w 1958809"/>
              <a:gd name="connsiteY77" fmla="*/ 628379 h 1066078"/>
              <a:gd name="connsiteX78" fmla="*/ 1521110 w 1958809"/>
              <a:gd name="connsiteY78" fmla="*/ 615378 h 1066078"/>
              <a:gd name="connsiteX79" fmla="*/ 1534111 w 1958809"/>
              <a:gd name="connsiteY79" fmla="*/ 589376 h 1066078"/>
              <a:gd name="connsiteX80" fmla="*/ 1542779 w 1958809"/>
              <a:gd name="connsiteY80" fmla="*/ 533039 h 1066078"/>
              <a:gd name="connsiteX81" fmla="*/ 1529778 w 1958809"/>
              <a:gd name="connsiteY81" fmla="*/ 524371 h 1066078"/>
              <a:gd name="connsiteX82" fmla="*/ 1538445 w 1958809"/>
              <a:gd name="connsiteY82" fmla="*/ 502703 h 1066078"/>
              <a:gd name="connsiteX83" fmla="*/ 1577448 w 1958809"/>
              <a:gd name="connsiteY83" fmla="*/ 476701 h 1066078"/>
              <a:gd name="connsiteX84" fmla="*/ 1594782 w 1958809"/>
              <a:gd name="connsiteY84" fmla="*/ 481035 h 1066078"/>
              <a:gd name="connsiteX85" fmla="*/ 1603450 w 1958809"/>
              <a:gd name="connsiteY85" fmla="*/ 489702 h 1066078"/>
              <a:gd name="connsiteX86" fmla="*/ 1668455 w 1958809"/>
              <a:gd name="connsiteY86" fmla="*/ 498370 h 1066078"/>
              <a:gd name="connsiteX87" fmla="*/ 1707457 w 1958809"/>
              <a:gd name="connsiteY87" fmla="*/ 494036 h 1066078"/>
              <a:gd name="connsiteX88" fmla="*/ 1720458 w 1958809"/>
              <a:gd name="connsiteY88" fmla="*/ 485369 h 1066078"/>
              <a:gd name="connsiteX89" fmla="*/ 1733459 w 1958809"/>
              <a:gd name="connsiteY89" fmla="*/ 481035 h 1066078"/>
              <a:gd name="connsiteX90" fmla="*/ 1785463 w 1958809"/>
              <a:gd name="connsiteY90" fmla="*/ 498370 h 1066078"/>
              <a:gd name="connsiteX91" fmla="*/ 1815799 w 1958809"/>
              <a:gd name="connsiteY91" fmla="*/ 481035 h 1066078"/>
              <a:gd name="connsiteX92" fmla="*/ 1828800 w 1958809"/>
              <a:gd name="connsiteY92" fmla="*/ 433365 h 1066078"/>
              <a:gd name="connsiteX93" fmla="*/ 1837467 w 1958809"/>
              <a:gd name="connsiteY93" fmla="*/ 411697 h 1066078"/>
              <a:gd name="connsiteX94" fmla="*/ 1863469 w 1958809"/>
              <a:gd name="connsiteY94" fmla="*/ 390028 h 1066078"/>
              <a:gd name="connsiteX95" fmla="*/ 1898138 w 1958809"/>
              <a:gd name="connsiteY95" fmla="*/ 398696 h 1066078"/>
              <a:gd name="connsiteX96" fmla="*/ 1941474 w 1958809"/>
              <a:gd name="connsiteY96" fmla="*/ 359693 h 1066078"/>
              <a:gd name="connsiteX97" fmla="*/ 1937141 w 1958809"/>
              <a:gd name="connsiteY97" fmla="*/ 342358 h 1066078"/>
              <a:gd name="connsiteX98" fmla="*/ 1928473 w 1958809"/>
              <a:gd name="connsiteY98" fmla="*/ 325024 h 1066078"/>
              <a:gd name="connsiteX99" fmla="*/ 1941474 w 1958809"/>
              <a:gd name="connsiteY99" fmla="*/ 303355 h 1066078"/>
              <a:gd name="connsiteX100" fmla="*/ 1945808 w 1958809"/>
              <a:gd name="connsiteY100" fmla="*/ 290354 h 1066078"/>
              <a:gd name="connsiteX101" fmla="*/ 1950142 w 1958809"/>
              <a:gd name="connsiteY101" fmla="*/ 251352 h 1066078"/>
              <a:gd name="connsiteX102" fmla="*/ 1932807 w 1958809"/>
              <a:gd name="connsiteY102" fmla="*/ 234017 h 1066078"/>
              <a:gd name="connsiteX103" fmla="*/ 1928473 w 1958809"/>
              <a:gd name="connsiteY103" fmla="*/ 221016 h 1066078"/>
              <a:gd name="connsiteX104" fmla="*/ 1958809 w 1958809"/>
              <a:gd name="connsiteY104" fmla="*/ 195014 h 1066078"/>
              <a:gd name="connsiteX105" fmla="*/ 1945808 w 1958809"/>
              <a:gd name="connsiteY105" fmla="*/ 182013 h 1066078"/>
              <a:gd name="connsiteX106" fmla="*/ 1898138 w 1958809"/>
              <a:gd name="connsiteY106" fmla="*/ 173346 h 1066078"/>
              <a:gd name="connsiteX107" fmla="*/ 1863469 w 1958809"/>
              <a:gd name="connsiteY107" fmla="*/ 156011 h 1066078"/>
              <a:gd name="connsiteX108" fmla="*/ 1850468 w 1958809"/>
              <a:gd name="connsiteY108" fmla="*/ 151678 h 1066078"/>
              <a:gd name="connsiteX109" fmla="*/ 1820132 w 1958809"/>
              <a:gd name="connsiteY109" fmla="*/ 147344 h 1066078"/>
              <a:gd name="connsiteX110" fmla="*/ 1815799 w 1958809"/>
              <a:gd name="connsiteY110" fmla="*/ 121342 h 1066078"/>
              <a:gd name="connsiteX111" fmla="*/ 1811465 w 1958809"/>
              <a:gd name="connsiteY111" fmla="*/ 104007 h 1066078"/>
              <a:gd name="connsiteX112" fmla="*/ 1807131 w 1958809"/>
              <a:gd name="connsiteY112" fmla="*/ 73672 h 1066078"/>
              <a:gd name="connsiteX113" fmla="*/ 1733459 w 1958809"/>
              <a:gd name="connsiteY113" fmla="*/ 60671 h 1066078"/>
              <a:gd name="connsiteX114" fmla="*/ 1716125 w 1958809"/>
              <a:gd name="connsiteY114" fmla="*/ 56337 h 1066078"/>
              <a:gd name="connsiteX115" fmla="*/ 1685789 w 1958809"/>
              <a:gd name="connsiteY115" fmla="*/ 47670 h 1066078"/>
              <a:gd name="connsiteX116" fmla="*/ 1664121 w 1958809"/>
              <a:gd name="connsiteY116" fmla="*/ 43336 h 1066078"/>
              <a:gd name="connsiteX117" fmla="*/ 1564447 w 1958809"/>
              <a:gd name="connsiteY117" fmla="*/ 0 h 1066078"/>
              <a:gd name="connsiteX118" fmla="*/ 1568781 w 1958809"/>
              <a:gd name="connsiteY118" fmla="*/ 21668 h 1066078"/>
              <a:gd name="connsiteX119" fmla="*/ 1577448 w 1958809"/>
              <a:gd name="connsiteY119" fmla="*/ 43336 h 1066078"/>
              <a:gd name="connsiteX120" fmla="*/ 1560113 w 1958809"/>
              <a:gd name="connsiteY120" fmla="*/ 65005 h 1066078"/>
              <a:gd name="connsiteX121" fmla="*/ 1555780 w 1958809"/>
              <a:gd name="connsiteY121" fmla="*/ 86673 h 1066078"/>
              <a:gd name="connsiteX122" fmla="*/ 1551446 w 1958809"/>
              <a:gd name="connsiteY122" fmla="*/ 121342 h 1066078"/>
              <a:gd name="connsiteX123" fmla="*/ 1538445 w 1958809"/>
              <a:gd name="connsiteY123" fmla="*/ 130009 h 1066078"/>
              <a:gd name="connsiteX124" fmla="*/ 1404102 w 1958809"/>
              <a:gd name="connsiteY124" fmla="*/ 125676 h 1066078"/>
              <a:gd name="connsiteX125" fmla="*/ 1356432 w 1958809"/>
              <a:gd name="connsiteY125" fmla="*/ 121342 h 1066078"/>
              <a:gd name="connsiteX126" fmla="*/ 1300094 w 1958809"/>
              <a:gd name="connsiteY126" fmla="*/ 147344 h 1066078"/>
              <a:gd name="connsiteX127" fmla="*/ 1269759 w 1958809"/>
              <a:gd name="connsiteY127" fmla="*/ 151678 h 1066078"/>
              <a:gd name="connsiteX128" fmla="*/ 1243757 w 1958809"/>
              <a:gd name="connsiteY128" fmla="*/ 160345 h 1066078"/>
              <a:gd name="connsiteX129" fmla="*/ 1170085 w 1958809"/>
              <a:gd name="connsiteY129" fmla="*/ 169012 h 1066078"/>
              <a:gd name="connsiteX130" fmla="*/ 1131082 w 1958809"/>
              <a:gd name="connsiteY130" fmla="*/ 195014 h 1066078"/>
              <a:gd name="connsiteX131" fmla="*/ 1139749 w 1958809"/>
              <a:gd name="connsiteY131" fmla="*/ 212349 h 1066078"/>
              <a:gd name="connsiteX132" fmla="*/ 1118081 w 1958809"/>
              <a:gd name="connsiteY132" fmla="*/ 225350 h 1066078"/>
              <a:gd name="connsiteX133" fmla="*/ 1100746 w 1958809"/>
              <a:gd name="connsiteY133" fmla="*/ 238351 h 1066078"/>
              <a:gd name="connsiteX134" fmla="*/ 1066077 w 1958809"/>
              <a:gd name="connsiteY134" fmla="*/ 242684 h 1066078"/>
              <a:gd name="connsiteX135" fmla="*/ 1048743 w 1958809"/>
              <a:gd name="connsiteY135" fmla="*/ 247018 h 1066078"/>
              <a:gd name="connsiteX136" fmla="*/ 1009740 w 1958809"/>
              <a:gd name="connsiteY136" fmla="*/ 251352 h 1066078"/>
              <a:gd name="connsiteX137" fmla="*/ 975071 w 1958809"/>
              <a:gd name="connsiteY137" fmla="*/ 260019 h 1066078"/>
              <a:gd name="connsiteX138" fmla="*/ 957736 w 1958809"/>
              <a:gd name="connsiteY138" fmla="*/ 281687 h 1066078"/>
              <a:gd name="connsiteX139" fmla="*/ 949069 w 1958809"/>
              <a:gd name="connsiteY139" fmla="*/ 307689 h 1066078"/>
              <a:gd name="connsiteX140" fmla="*/ 923067 w 1958809"/>
              <a:gd name="connsiteY140" fmla="*/ 342358 h 1066078"/>
              <a:gd name="connsiteX141" fmla="*/ 927400 w 1958809"/>
              <a:gd name="connsiteY141" fmla="*/ 364026 h 1066078"/>
              <a:gd name="connsiteX142" fmla="*/ 897065 w 1958809"/>
              <a:gd name="connsiteY142" fmla="*/ 390028 h 1066078"/>
              <a:gd name="connsiteX143" fmla="*/ 892731 w 1958809"/>
              <a:gd name="connsiteY143" fmla="*/ 372694 h 1066078"/>
              <a:gd name="connsiteX144" fmla="*/ 871063 w 1958809"/>
              <a:gd name="connsiteY144" fmla="*/ 325024 h 1066078"/>
              <a:gd name="connsiteX145" fmla="*/ 832060 w 1958809"/>
              <a:gd name="connsiteY145" fmla="*/ 329357 h 1066078"/>
              <a:gd name="connsiteX146" fmla="*/ 810392 w 1958809"/>
              <a:gd name="connsiteY146" fmla="*/ 333691 h 1066078"/>
              <a:gd name="connsiteX147" fmla="*/ 784390 w 1958809"/>
              <a:gd name="connsiteY147" fmla="*/ 359693 h 1066078"/>
              <a:gd name="connsiteX148" fmla="*/ 723719 w 1958809"/>
              <a:gd name="connsiteY148" fmla="*/ 381361 h 1066078"/>
              <a:gd name="connsiteX149" fmla="*/ 702051 w 1958809"/>
              <a:gd name="connsiteY149" fmla="*/ 342358 h 1066078"/>
              <a:gd name="connsiteX150" fmla="*/ 680382 w 1958809"/>
              <a:gd name="connsiteY150" fmla="*/ 303355 h 1066078"/>
              <a:gd name="connsiteX151" fmla="*/ 658714 w 1958809"/>
              <a:gd name="connsiteY151" fmla="*/ 299022 h 1066078"/>
              <a:gd name="connsiteX152" fmla="*/ 611044 w 1958809"/>
              <a:gd name="connsiteY152" fmla="*/ 260019 h 1066078"/>
              <a:gd name="connsiteX153" fmla="*/ 624045 w 1958809"/>
              <a:gd name="connsiteY153" fmla="*/ 242684 h 1066078"/>
              <a:gd name="connsiteX154" fmla="*/ 628379 w 1958809"/>
              <a:gd name="connsiteY154" fmla="*/ 229683 h 1066078"/>
              <a:gd name="connsiteX155" fmla="*/ 641380 w 1958809"/>
              <a:gd name="connsiteY155" fmla="*/ 216682 h 1066078"/>
              <a:gd name="connsiteX156" fmla="*/ 624045 w 1958809"/>
              <a:gd name="connsiteY156" fmla="*/ 208015 h 1066078"/>
              <a:gd name="connsiteX157" fmla="*/ 468034 w 1958809"/>
              <a:gd name="connsiteY157" fmla="*/ 216682 h 1066078"/>
              <a:gd name="connsiteX158" fmla="*/ 403029 w 1958809"/>
              <a:gd name="connsiteY158" fmla="*/ 208015 h 1066078"/>
              <a:gd name="connsiteX159" fmla="*/ 385694 w 1958809"/>
              <a:gd name="connsiteY159" fmla="*/ 199348 h 1066078"/>
              <a:gd name="connsiteX160" fmla="*/ 381361 w 1958809"/>
              <a:gd name="connsiteY160" fmla="*/ 186347 h 1066078"/>
              <a:gd name="connsiteX161" fmla="*/ 368360 w 1958809"/>
              <a:gd name="connsiteY161" fmla="*/ 190680 h 1066078"/>
              <a:gd name="connsiteX162" fmla="*/ 329357 w 1958809"/>
              <a:gd name="connsiteY162" fmla="*/ 182013 h 1066078"/>
              <a:gd name="connsiteX163" fmla="*/ 303355 w 1958809"/>
              <a:gd name="connsiteY163" fmla="*/ 173346 h 1066078"/>
              <a:gd name="connsiteX164" fmla="*/ 273019 w 1958809"/>
              <a:gd name="connsiteY164" fmla="*/ 186347 h 1066078"/>
              <a:gd name="connsiteX165" fmla="*/ 268686 w 1958809"/>
              <a:gd name="connsiteY165" fmla="*/ 199348 h 1066078"/>
              <a:gd name="connsiteX166" fmla="*/ 281687 w 1958809"/>
              <a:gd name="connsiteY166" fmla="*/ 208015 h 1066078"/>
              <a:gd name="connsiteX167" fmla="*/ 290354 w 1958809"/>
              <a:gd name="connsiteY167" fmla="*/ 225350 h 1066078"/>
              <a:gd name="connsiteX168" fmla="*/ 286020 w 1958809"/>
              <a:gd name="connsiteY168" fmla="*/ 247018 h 1066078"/>
              <a:gd name="connsiteX169" fmla="*/ 281687 w 1958809"/>
              <a:gd name="connsiteY169" fmla="*/ 260019 h 1066078"/>
              <a:gd name="connsiteX170" fmla="*/ 277353 w 1958809"/>
              <a:gd name="connsiteY170" fmla="*/ 277353 h 1066078"/>
              <a:gd name="connsiteX171" fmla="*/ 281687 w 1958809"/>
              <a:gd name="connsiteY171" fmla="*/ 290354 h 1066078"/>
              <a:gd name="connsiteX172" fmla="*/ 290354 w 1958809"/>
              <a:gd name="connsiteY172" fmla="*/ 299022 h 1066078"/>
              <a:gd name="connsiteX173" fmla="*/ 273019 w 1958809"/>
              <a:gd name="connsiteY173" fmla="*/ 364026 h 1066078"/>
              <a:gd name="connsiteX174" fmla="*/ 260019 w 1958809"/>
              <a:gd name="connsiteY174" fmla="*/ 385695 h 1066078"/>
              <a:gd name="connsiteX175" fmla="*/ 242684 w 1958809"/>
              <a:gd name="connsiteY175" fmla="*/ 394362 h 1066078"/>
              <a:gd name="connsiteX176" fmla="*/ 229683 w 1958809"/>
              <a:gd name="connsiteY176" fmla="*/ 407363 h 1066078"/>
              <a:gd name="connsiteX177" fmla="*/ 212348 w 1958809"/>
              <a:gd name="connsiteY177" fmla="*/ 416030 h 1066078"/>
              <a:gd name="connsiteX178" fmla="*/ 190680 w 1958809"/>
              <a:gd name="connsiteY178" fmla="*/ 433365 h 1066078"/>
              <a:gd name="connsiteX179" fmla="*/ 169012 w 1958809"/>
              <a:gd name="connsiteY179" fmla="*/ 450699 h 1066078"/>
              <a:gd name="connsiteX180" fmla="*/ 156011 w 1958809"/>
              <a:gd name="connsiteY180" fmla="*/ 463700 h 1066078"/>
              <a:gd name="connsiteX181" fmla="*/ 99673 w 1958809"/>
              <a:gd name="connsiteY181" fmla="*/ 489702 h 1066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1958809" h="1066078">
                <a:moveTo>
                  <a:pt x="99673" y="489702"/>
                </a:moveTo>
                <a:cubicBezTo>
                  <a:pt x="88839" y="497647"/>
                  <a:pt x="92636" y="503764"/>
                  <a:pt x="91006" y="511370"/>
                </a:cubicBezTo>
                <a:cubicBezTo>
                  <a:pt x="80567" y="560089"/>
                  <a:pt x="97689" y="539357"/>
                  <a:pt x="78005" y="559041"/>
                </a:cubicBezTo>
                <a:cubicBezTo>
                  <a:pt x="79248" y="572709"/>
                  <a:pt x="87103" y="614517"/>
                  <a:pt x="78005" y="632713"/>
                </a:cubicBezTo>
                <a:cubicBezTo>
                  <a:pt x="73537" y="641648"/>
                  <a:pt x="45083" y="661854"/>
                  <a:pt x="39002" y="667382"/>
                </a:cubicBezTo>
                <a:cubicBezTo>
                  <a:pt x="16668" y="687685"/>
                  <a:pt x="14141" y="687831"/>
                  <a:pt x="4333" y="710718"/>
                </a:cubicBezTo>
                <a:cubicBezTo>
                  <a:pt x="2534" y="714917"/>
                  <a:pt x="1444" y="719385"/>
                  <a:pt x="0" y="723719"/>
                </a:cubicBezTo>
                <a:cubicBezTo>
                  <a:pt x="2889" y="726608"/>
                  <a:pt x="4911" y="730777"/>
                  <a:pt x="8667" y="732387"/>
                </a:cubicBezTo>
                <a:cubicBezTo>
                  <a:pt x="15437" y="735289"/>
                  <a:pt x="28737" y="729530"/>
                  <a:pt x="30335" y="736720"/>
                </a:cubicBezTo>
                <a:cubicBezTo>
                  <a:pt x="34709" y="756403"/>
                  <a:pt x="19834" y="768889"/>
                  <a:pt x="8667" y="780057"/>
                </a:cubicBezTo>
                <a:cubicBezTo>
                  <a:pt x="7222" y="784391"/>
                  <a:pt x="2636" y="788817"/>
                  <a:pt x="4333" y="793058"/>
                </a:cubicBezTo>
                <a:cubicBezTo>
                  <a:pt x="6267" y="797894"/>
                  <a:pt x="13651" y="798042"/>
                  <a:pt x="17334" y="801725"/>
                </a:cubicBezTo>
                <a:cubicBezTo>
                  <a:pt x="21017" y="805408"/>
                  <a:pt x="23112" y="810392"/>
                  <a:pt x="26001" y="814726"/>
                </a:cubicBezTo>
                <a:cubicBezTo>
                  <a:pt x="24557" y="821949"/>
                  <a:pt x="25245" y="829955"/>
                  <a:pt x="21668" y="836394"/>
                </a:cubicBezTo>
                <a:cubicBezTo>
                  <a:pt x="4531" y="867242"/>
                  <a:pt x="-167" y="840229"/>
                  <a:pt x="8667" y="866730"/>
                </a:cubicBezTo>
                <a:cubicBezTo>
                  <a:pt x="7222" y="876842"/>
                  <a:pt x="3205" y="886913"/>
                  <a:pt x="4333" y="897065"/>
                </a:cubicBezTo>
                <a:cubicBezTo>
                  <a:pt x="4784" y="901126"/>
                  <a:pt x="12687" y="901659"/>
                  <a:pt x="13000" y="905733"/>
                </a:cubicBezTo>
                <a:cubicBezTo>
                  <a:pt x="14224" y="921642"/>
                  <a:pt x="10111" y="937513"/>
                  <a:pt x="8667" y="953403"/>
                </a:cubicBezTo>
                <a:cubicBezTo>
                  <a:pt x="11556" y="959181"/>
                  <a:pt x="13198" y="965774"/>
                  <a:pt x="17334" y="970737"/>
                </a:cubicBezTo>
                <a:cubicBezTo>
                  <a:pt x="23798" y="978494"/>
                  <a:pt x="34460" y="980780"/>
                  <a:pt x="43336" y="983738"/>
                </a:cubicBezTo>
                <a:cubicBezTo>
                  <a:pt x="46225" y="975071"/>
                  <a:pt x="45543" y="964196"/>
                  <a:pt x="52003" y="957736"/>
                </a:cubicBezTo>
                <a:cubicBezTo>
                  <a:pt x="104077" y="905665"/>
                  <a:pt x="45011" y="966995"/>
                  <a:pt x="78005" y="927401"/>
                </a:cubicBezTo>
                <a:cubicBezTo>
                  <a:pt x="94924" y="907098"/>
                  <a:pt x="88731" y="921889"/>
                  <a:pt x="104007" y="897065"/>
                </a:cubicBezTo>
                <a:cubicBezTo>
                  <a:pt x="132671" y="850486"/>
                  <a:pt x="110696" y="865551"/>
                  <a:pt x="143010" y="849395"/>
                </a:cubicBezTo>
                <a:cubicBezTo>
                  <a:pt x="173346" y="869619"/>
                  <a:pt x="160345" y="872509"/>
                  <a:pt x="182013" y="858062"/>
                </a:cubicBezTo>
                <a:cubicBezTo>
                  <a:pt x="183433" y="853802"/>
                  <a:pt x="189011" y="833261"/>
                  <a:pt x="195014" y="832061"/>
                </a:cubicBezTo>
                <a:cubicBezTo>
                  <a:pt x="200121" y="831040"/>
                  <a:pt x="203681" y="837839"/>
                  <a:pt x="208015" y="840728"/>
                </a:cubicBezTo>
                <a:cubicBezTo>
                  <a:pt x="208641" y="843857"/>
                  <a:pt x="212873" y="869684"/>
                  <a:pt x="216682" y="875397"/>
                </a:cubicBezTo>
                <a:cubicBezTo>
                  <a:pt x="220082" y="880496"/>
                  <a:pt x="224362" y="885357"/>
                  <a:pt x="229683" y="888398"/>
                </a:cubicBezTo>
                <a:cubicBezTo>
                  <a:pt x="234854" y="891353"/>
                  <a:pt x="241240" y="891287"/>
                  <a:pt x="247018" y="892732"/>
                </a:cubicBezTo>
                <a:cubicBezTo>
                  <a:pt x="254241" y="891287"/>
                  <a:pt x="261346" y="887786"/>
                  <a:pt x="268686" y="888398"/>
                </a:cubicBezTo>
                <a:cubicBezTo>
                  <a:pt x="295385" y="890623"/>
                  <a:pt x="294524" y="892568"/>
                  <a:pt x="307689" y="905733"/>
                </a:cubicBezTo>
                <a:cubicBezTo>
                  <a:pt x="306244" y="912956"/>
                  <a:pt x="306403" y="920696"/>
                  <a:pt x="303355" y="927401"/>
                </a:cubicBezTo>
                <a:cubicBezTo>
                  <a:pt x="299044" y="936884"/>
                  <a:pt x="286020" y="953403"/>
                  <a:pt x="286020" y="953403"/>
                </a:cubicBezTo>
                <a:cubicBezTo>
                  <a:pt x="297718" y="1023584"/>
                  <a:pt x="278305" y="959486"/>
                  <a:pt x="411696" y="983738"/>
                </a:cubicBezTo>
                <a:cubicBezTo>
                  <a:pt x="421746" y="985565"/>
                  <a:pt x="425677" y="998680"/>
                  <a:pt x="433364" y="1005406"/>
                </a:cubicBezTo>
                <a:cubicBezTo>
                  <a:pt x="437284" y="1008836"/>
                  <a:pt x="442031" y="1011185"/>
                  <a:pt x="446365" y="1014074"/>
                </a:cubicBezTo>
                <a:cubicBezTo>
                  <a:pt x="464628" y="1068858"/>
                  <a:pt x="434162" y="981268"/>
                  <a:pt x="459366" y="1040076"/>
                </a:cubicBezTo>
                <a:cubicBezTo>
                  <a:pt x="461712" y="1045550"/>
                  <a:pt x="458494" y="1054518"/>
                  <a:pt x="463700" y="1057410"/>
                </a:cubicBezTo>
                <a:cubicBezTo>
                  <a:pt x="473881" y="1063066"/>
                  <a:pt x="486813" y="1060299"/>
                  <a:pt x="498369" y="1061744"/>
                </a:cubicBezTo>
                <a:cubicBezTo>
                  <a:pt x="521423" y="1057133"/>
                  <a:pt x="538034" y="1053077"/>
                  <a:pt x="563374" y="1053077"/>
                </a:cubicBezTo>
                <a:cubicBezTo>
                  <a:pt x="584571" y="1053077"/>
                  <a:pt x="588090" y="1058879"/>
                  <a:pt x="606710" y="1061744"/>
                </a:cubicBezTo>
                <a:cubicBezTo>
                  <a:pt x="619639" y="1063733"/>
                  <a:pt x="632712" y="1064633"/>
                  <a:pt x="645713" y="1066078"/>
                </a:cubicBezTo>
                <a:cubicBezTo>
                  <a:pt x="671715" y="1064633"/>
                  <a:pt x="697784" y="1064102"/>
                  <a:pt x="723719" y="1061744"/>
                </a:cubicBezTo>
                <a:cubicBezTo>
                  <a:pt x="731197" y="1061064"/>
                  <a:pt x="746362" y="1055641"/>
                  <a:pt x="754055" y="1053077"/>
                </a:cubicBezTo>
                <a:cubicBezTo>
                  <a:pt x="755499" y="1042965"/>
                  <a:pt x="760604" y="1032712"/>
                  <a:pt x="758388" y="1022741"/>
                </a:cubicBezTo>
                <a:cubicBezTo>
                  <a:pt x="757258" y="1017657"/>
                  <a:pt x="748641" y="1018141"/>
                  <a:pt x="745387" y="1014074"/>
                </a:cubicBezTo>
                <a:cubicBezTo>
                  <a:pt x="743128" y="1011250"/>
                  <a:pt x="737002" y="984867"/>
                  <a:pt x="736720" y="983738"/>
                </a:cubicBezTo>
                <a:cubicBezTo>
                  <a:pt x="739575" y="975174"/>
                  <a:pt x="742085" y="963845"/>
                  <a:pt x="749721" y="957736"/>
                </a:cubicBezTo>
                <a:cubicBezTo>
                  <a:pt x="772933" y="939167"/>
                  <a:pt x="782042" y="937007"/>
                  <a:pt x="806058" y="927401"/>
                </a:cubicBezTo>
                <a:cubicBezTo>
                  <a:pt x="863257" y="870202"/>
                  <a:pt x="812083" y="919143"/>
                  <a:pt x="858062" y="879731"/>
                </a:cubicBezTo>
                <a:cubicBezTo>
                  <a:pt x="861164" y="877072"/>
                  <a:pt x="863074" y="872890"/>
                  <a:pt x="866729" y="871063"/>
                </a:cubicBezTo>
                <a:cubicBezTo>
                  <a:pt x="877768" y="865543"/>
                  <a:pt x="889842" y="862396"/>
                  <a:pt x="901399" y="858062"/>
                </a:cubicBezTo>
                <a:cubicBezTo>
                  <a:pt x="934424" y="866319"/>
                  <a:pt x="939136" y="869355"/>
                  <a:pt x="988072" y="858062"/>
                </a:cubicBezTo>
                <a:cubicBezTo>
                  <a:pt x="1003809" y="854430"/>
                  <a:pt x="1016963" y="843617"/>
                  <a:pt x="1031408" y="836394"/>
                </a:cubicBezTo>
                <a:lnTo>
                  <a:pt x="1048743" y="827727"/>
                </a:lnTo>
                <a:cubicBezTo>
                  <a:pt x="1054521" y="832061"/>
                  <a:pt x="1061643" y="835027"/>
                  <a:pt x="1066077" y="840728"/>
                </a:cubicBezTo>
                <a:cubicBezTo>
                  <a:pt x="1072026" y="848377"/>
                  <a:pt x="1069677" y="864380"/>
                  <a:pt x="1079078" y="866730"/>
                </a:cubicBezTo>
                <a:cubicBezTo>
                  <a:pt x="1092373" y="870054"/>
                  <a:pt x="1118081" y="853729"/>
                  <a:pt x="1118081" y="853729"/>
                </a:cubicBezTo>
                <a:cubicBezTo>
                  <a:pt x="1128193" y="846506"/>
                  <a:pt x="1138608" y="839690"/>
                  <a:pt x="1148417" y="832061"/>
                </a:cubicBezTo>
                <a:cubicBezTo>
                  <a:pt x="1151642" y="829552"/>
                  <a:pt x="1153684" y="825659"/>
                  <a:pt x="1157084" y="823393"/>
                </a:cubicBezTo>
                <a:cubicBezTo>
                  <a:pt x="1167790" y="816255"/>
                  <a:pt x="1175866" y="814244"/>
                  <a:pt x="1187419" y="810392"/>
                </a:cubicBezTo>
                <a:lnTo>
                  <a:pt x="1239423" y="845061"/>
                </a:lnTo>
                <a:lnTo>
                  <a:pt x="1252424" y="853729"/>
                </a:lnTo>
                <a:cubicBezTo>
                  <a:pt x="1261091" y="852284"/>
                  <a:pt x="1270090" y="852174"/>
                  <a:pt x="1278426" y="849395"/>
                </a:cubicBezTo>
                <a:cubicBezTo>
                  <a:pt x="1290075" y="845512"/>
                  <a:pt x="1300533" y="829793"/>
                  <a:pt x="1308762" y="823393"/>
                </a:cubicBezTo>
                <a:cubicBezTo>
                  <a:pt x="1315411" y="818222"/>
                  <a:pt x="1323287" y="814856"/>
                  <a:pt x="1330430" y="810392"/>
                </a:cubicBezTo>
                <a:cubicBezTo>
                  <a:pt x="1334847" y="807632"/>
                  <a:pt x="1338570" y="803595"/>
                  <a:pt x="1343431" y="801725"/>
                </a:cubicBezTo>
                <a:cubicBezTo>
                  <a:pt x="1357507" y="796311"/>
                  <a:pt x="1372322" y="793058"/>
                  <a:pt x="1386767" y="788724"/>
                </a:cubicBezTo>
                <a:cubicBezTo>
                  <a:pt x="1392195" y="783297"/>
                  <a:pt x="1398793" y="774116"/>
                  <a:pt x="1408436" y="775723"/>
                </a:cubicBezTo>
                <a:cubicBezTo>
                  <a:pt x="1413574" y="776579"/>
                  <a:pt x="1417103" y="781501"/>
                  <a:pt x="1421437" y="784390"/>
                </a:cubicBezTo>
                <a:cubicBezTo>
                  <a:pt x="1440216" y="781501"/>
                  <a:pt x="1459341" y="780331"/>
                  <a:pt x="1477774" y="775723"/>
                </a:cubicBezTo>
                <a:cubicBezTo>
                  <a:pt x="1482827" y="774460"/>
                  <a:pt x="1485898" y="768885"/>
                  <a:pt x="1490775" y="767056"/>
                </a:cubicBezTo>
                <a:cubicBezTo>
                  <a:pt x="1497672" y="764470"/>
                  <a:pt x="1505297" y="764509"/>
                  <a:pt x="1512443" y="762722"/>
                </a:cubicBezTo>
                <a:cubicBezTo>
                  <a:pt x="1526796" y="759133"/>
                  <a:pt x="1525735" y="758194"/>
                  <a:pt x="1538445" y="749721"/>
                </a:cubicBezTo>
                <a:cubicBezTo>
                  <a:pt x="1544223" y="741054"/>
                  <a:pt x="1561558" y="732386"/>
                  <a:pt x="1555780" y="723719"/>
                </a:cubicBezTo>
                <a:lnTo>
                  <a:pt x="1538445" y="697717"/>
                </a:lnTo>
                <a:cubicBezTo>
                  <a:pt x="1537924" y="691468"/>
                  <a:pt x="1536854" y="644890"/>
                  <a:pt x="1529778" y="628379"/>
                </a:cubicBezTo>
                <a:cubicBezTo>
                  <a:pt x="1527726" y="623592"/>
                  <a:pt x="1523999" y="619712"/>
                  <a:pt x="1521110" y="615378"/>
                </a:cubicBezTo>
                <a:cubicBezTo>
                  <a:pt x="1525444" y="606711"/>
                  <a:pt x="1530512" y="598373"/>
                  <a:pt x="1534111" y="589376"/>
                </a:cubicBezTo>
                <a:cubicBezTo>
                  <a:pt x="1539886" y="574939"/>
                  <a:pt x="1541591" y="543726"/>
                  <a:pt x="1542779" y="533039"/>
                </a:cubicBezTo>
                <a:cubicBezTo>
                  <a:pt x="1538445" y="530150"/>
                  <a:pt x="1530515" y="529527"/>
                  <a:pt x="1529778" y="524371"/>
                </a:cubicBezTo>
                <a:cubicBezTo>
                  <a:pt x="1528678" y="516670"/>
                  <a:pt x="1533778" y="508926"/>
                  <a:pt x="1538445" y="502703"/>
                </a:cubicBezTo>
                <a:cubicBezTo>
                  <a:pt x="1543368" y="496138"/>
                  <a:pt x="1571918" y="480019"/>
                  <a:pt x="1577448" y="476701"/>
                </a:cubicBezTo>
                <a:cubicBezTo>
                  <a:pt x="1583226" y="478146"/>
                  <a:pt x="1589455" y="478371"/>
                  <a:pt x="1594782" y="481035"/>
                </a:cubicBezTo>
                <a:cubicBezTo>
                  <a:pt x="1598437" y="482862"/>
                  <a:pt x="1599624" y="488267"/>
                  <a:pt x="1603450" y="489702"/>
                </a:cubicBezTo>
                <a:cubicBezTo>
                  <a:pt x="1611642" y="492774"/>
                  <a:pt x="1666442" y="498146"/>
                  <a:pt x="1668455" y="498370"/>
                </a:cubicBezTo>
                <a:cubicBezTo>
                  <a:pt x="1681456" y="496925"/>
                  <a:pt x="1694767" y="497209"/>
                  <a:pt x="1707457" y="494036"/>
                </a:cubicBezTo>
                <a:cubicBezTo>
                  <a:pt x="1712510" y="492773"/>
                  <a:pt x="1715800" y="487698"/>
                  <a:pt x="1720458" y="485369"/>
                </a:cubicBezTo>
                <a:cubicBezTo>
                  <a:pt x="1724544" y="483326"/>
                  <a:pt x="1729125" y="482480"/>
                  <a:pt x="1733459" y="481035"/>
                </a:cubicBezTo>
                <a:cubicBezTo>
                  <a:pt x="1749889" y="489250"/>
                  <a:pt x="1765708" y="500346"/>
                  <a:pt x="1785463" y="498370"/>
                </a:cubicBezTo>
                <a:cubicBezTo>
                  <a:pt x="1791930" y="497723"/>
                  <a:pt x="1809940" y="484941"/>
                  <a:pt x="1815799" y="481035"/>
                </a:cubicBezTo>
                <a:cubicBezTo>
                  <a:pt x="1820152" y="459268"/>
                  <a:pt x="1820000" y="455365"/>
                  <a:pt x="1828800" y="433365"/>
                </a:cubicBezTo>
                <a:cubicBezTo>
                  <a:pt x="1831689" y="426142"/>
                  <a:pt x="1832608" y="417771"/>
                  <a:pt x="1837467" y="411697"/>
                </a:cubicBezTo>
                <a:cubicBezTo>
                  <a:pt x="1844515" y="402887"/>
                  <a:pt x="1854802" y="397251"/>
                  <a:pt x="1863469" y="390028"/>
                </a:cubicBezTo>
                <a:cubicBezTo>
                  <a:pt x="1875025" y="392917"/>
                  <a:pt x="1886490" y="401192"/>
                  <a:pt x="1898138" y="398696"/>
                </a:cubicBezTo>
                <a:cubicBezTo>
                  <a:pt x="1904984" y="397229"/>
                  <a:pt x="1934582" y="366585"/>
                  <a:pt x="1941474" y="359693"/>
                </a:cubicBezTo>
                <a:cubicBezTo>
                  <a:pt x="1940030" y="353915"/>
                  <a:pt x="1939232" y="347935"/>
                  <a:pt x="1937141" y="342358"/>
                </a:cubicBezTo>
                <a:cubicBezTo>
                  <a:pt x="1934873" y="336309"/>
                  <a:pt x="1927760" y="331445"/>
                  <a:pt x="1928473" y="325024"/>
                </a:cubicBezTo>
                <a:cubicBezTo>
                  <a:pt x="1929403" y="316652"/>
                  <a:pt x="1937707" y="310889"/>
                  <a:pt x="1941474" y="303355"/>
                </a:cubicBezTo>
                <a:cubicBezTo>
                  <a:pt x="1943517" y="299269"/>
                  <a:pt x="1944363" y="294688"/>
                  <a:pt x="1945808" y="290354"/>
                </a:cubicBezTo>
                <a:cubicBezTo>
                  <a:pt x="1947253" y="277353"/>
                  <a:pt x="1955000" y="263497"/>
                  <a:pt x="1950142" y="251352"/>
                </a:cubicBezTo>
                <a:cubicBezTo>
                  <a:pt x="1934929" y="213320"/>
                  <a:pt x="1919362" y="274349"/>
                  <a:pt x="1932807" y="234017"/>
                </a:cubicBezTo>
                <a:cubicBezTo>
                  <a:pt x="1931362" y="229683"/>
                  <a:pt x="1926674" y="225215"/>
                  <a:pt x="1928473" y="221016"/>
                </a:cubicBezTo>
                <a:cubicBezTo>
                  <a:pt x="1932677" y="211207"/>
                  <a:pt x="1949725" y="201070"/>
                  <a:pt x="1958809" y="195014"/>
                </a:cubicBezTo>
                <a:cubicBezTo>
                  <a:pt x="1954475" y="190680"/>
                  <a:pt x="1951290" y="184754"/>
                  <a:pt x="1945808" y="182013"/>
                </a:cubicBezTo>
                <a:cubicBezTo>
                  <a:pt x="1942776" y="180497"/>
                  <a:pt x="1898895" y="173472"/>
                  <a:pt x="1898138" y="173346"/>
                </a:cubicBezTo>
                <a:cubicBezTo>
                  <a:pt x="1880187" y="161379"/>
                  <a:pt x="1887698" y="165097"/>
                  <a:pt x="1863469" y="156011"/>
                </a:cubicBezTo>
                <a:cubicBezTo>
                  <a:pt x="1859192" y="154407"/>
                  <a:pt x="1854947" y="152574"/>
                  <a:pt x="1850468" y="151678"/>
                </a:cubicBezTo>
                <a:cubicBezTo>
                  <a:pt x="1840452" y="149675"/>
                  <a:pt x="1830244" y="148789"/>
                  <a:pt x="1820132" y="147344"/>
                </a:cubicBezTo>
                <a:cubicBezTo>
                  <a:pt x="1818688" y="138677"/>
                  <a:pt x="1817522" y="129958"/>
                  <a:pt x="1815799" y="121342"/>
                </a:cubicBezTo>
                <a:cubicBezTo>
                  <a:pt x="1814631" y="115501"/>
                  <a:pt x="1812531" y="109867"/>
                  <a:pt x="1811465" y="104007"/>
                </a:cubicBezTo>
                <a:cubicBezTo>
                  <a:pt x="1809638" y="93957"/>
                  <a:pt x="1814354" y="80895"/>
                  <a:pt x="1807131" y="73672"/>
                </a:cubicBezTo>
                <a:cubicBezTo>
                  <a:pt x="1799732" y="66273"/>
                  <a:pt x="1740419" y="61444"/>
                  <a:pt x="1733459" y="60671"/>
                </a:cubicBezTo>
                <a:cubicBezTo>
                  <a:pt x="1727681" y="59226"/>
                  <a:pt x="1721871" y="57904"/>
                  <a:pt x="1716125" y="56337"/>
                </a:cubicBezTo>
                <a:cubicBezTo>
                  <a:pt x="1705979" y="53570"/>
                  <a:pt x="1695992" y="50221"/>
                  <a:pt x="1685789" y="47670"/>
                </a:cubicBezTo>
                <a:cubicBezTo>
                  <a:pt x="1678643" y="45884"/>
                  <a:pt x="1671109" y="45665"/>
                  <a:pt x="1664121" y="43336"/>
                </a:cubicBezTo>
                <a:cubicBezTo>
                  <a:pt x="1634092" y="33327"/>
                  <a:pt x="1591690" y="12574"/>
                  <a:pt x="1564447" y="0"/>
                </a:cubicBezTo>
                <a:cubicBezTo>
                  <a:pt x="1548507" y="23910"/>
                  <a:pt x="1555830" y="3536"/>
                  <a:pt x="1568781" y="21668"/>
                </a:cubicBezTo>
                <a:cubicBezTo>
                  <a:pt x="1573302" y="27998"/>
                  <a:pt x="1574559" y="36113"/>
                  <a:pt x="1577448" y="43336"/>
                </a:cubicBezTo>
                <a:cubicBezTo>
                  <a:pt x="1571104" y="49681"/>
                  <a:pt x="1563392" y="56261"/>
                  <a:pt x="1560113" y="65005"/>
                </a:cubicBezTo>
                <a:cubicBezTo>
                  <a:pt x="1557527" y="71902"/>
                  <a:pt x="1556900" y="79393"/>
                  <a:pt x="1555780" y="86673"/>
                </a:cubicBezTo>
                <a:cubicBezTo>
                  <a:pt x="1554009" y="98184"/>
                  <a:pt x="1555771" y="110529"/>
                  <a:pt x="1551446" y="121342"/>
                </a:cubicBezTo>
                <a:cubicBezTo>
                  <a:pt x="1549512" y="126178"/>
                  <a:pt x="1542779" y="127120"/>
                  <a:pt x="1538445" y="130009"/>
                </a:cubicBezTo>
                <a:lnTo>
                  <a:pt x="1404102" y="125676"/>
                </a:lnTo>
                <a:cubicBezTo>
                  <a:pt x="1388165" y="124917"/>
                  <a:pt x="1372290" y="119580"/>
                  <a:pt x="1356432" y="121342"/>
                </a:cubicBezTo>
                <a:cubicBezTo>
                  <a:pt x="1340756" y="123084"/>
                  <a:pt x="1315178" y="142703"/>
                  <a:pt x="1300094" y="147344"/>
                </a:cubicBezTo>
                <a:cubicBezTo>
                  <a:pt x="1290331" y="150348"/>
                  <a:pt x="1279871" y="150233"/>
                  <a:pt x="1269759" y="151678"/>
                </a:cubicBezTo>
                <a:lnTo>
                  <a:pt x="1243757" y="160345"/>
                </a:lnTo>
                <a:cubicBezTo>
                  <a:pt x="1211518" y="171091"/>
                  <a:pt x="1235327" y="164353"/>
                  <a:pt x="1170085" y="169012"/>
                </a:cubicBezTo>
                <a:cubicBezTo>
                  <a:pt x="1166159" y="170695"/>
                  <a:pt x="1131082" y="179189"/>
                  <a:pt x="1131082" y="195014"/>
                </a:cubicBezTo>
                <a:cubicBezTo>
                  <a:pt x="1131082" y="201474"/>
                  <a:pt x="1136860" y="206571"/>
                  <a:pt x="1139749" y="212349"/>
                </a:cubicBezTo>
                <a:cubicBezTo>
                  <a:pt x="1132526" y="216683"/>
                  <a:pt x="1125089" y="220678"/>
                  <a:pt x="1118081" y="225350"/>
                </a:cubicBezTo>
                <a:cubicBezTo>
                  <a:pt x="1112071" y="229357"/>
                  <a:pt x="1107598" y="236067"/>
                  <a:pt x="1100746" y="238351"/>
                </a:cubicBezTo>
                <a:cubicBezTo>
                  <a:pt x="1089697" y="242034"/>
                  <a:pt x="1077633" y="241240"/>
                  <a:pt x="1066077" y="242684"/>
                </a:cubicBezTo>
                <a:cubicBezTo>
                  <a:pt x="1060299" y="244129"/>
                  <a:pt x="1054630" y="246112"/>
                  <a:pt x="1048743" y="247018"/>
                </a:cubicBezTo>
                <a:cubicBezTo>
                  <a:pt x="1035814" y="249007"/>
                  <a:pt x="1022690" y="249502"/>
                  <a:pt x="1009740" y="251352"/>
                </a:cubicBezTo>
                <a:cubicBezTo>
                  <a:pt x="991432" y="253967"/>
                  <a:pt x="990197" y="254976"/>
                  <a:pt x="975071" y="260019"/>
                </a:cubicBezTo>
                <a:cubicBezTo>
                  <a:pt x="967866" y="267224"/>
                  <a:pt x="962110" y="271845"/>
                  <a:pt x="957736" y="281687"/>
                </a:cubicBezTo>
                <a:cubicBezTo>
                  <a:pt x="954026" y="290036"/>
                  <a:pt x="954776" y="300555"/>
                  <a:pt x="949069" y="307689"/>
                </a:cubicBezTo>
                <a:cubicBezTo>
                  <a:pt x="928480" y="333424"/>
                  <a:pt x="936865" y="321661"/>
                  <a:pt x="923067" y="342358"/>
                </a:cubicBezTo>
                <a:cubicBezTo>
                  <a:pt x="924511" y="349581"/>
                  <a:pt x="929516" y="356971"/>
                  <a:pt x="927400" y="364026"/>
                </a:cubicBezTo>
                <a:cubicBezTo>
                  <a:pt x="921231" y="384590"/>
                  <a:pt x="911918" y="385078"/>
                  <a:pt x="897065" y="390028"/>
                </a:cubicBezTo>
                <a:cubicBezTo>
                  <a:pt x="919899" y="355776"/>
                  <a:pt x="900471" y="393978"/>
                  <a:pt x="892731" y="372694"/>
                </a:cubicBezTo>
                <a:cubicBezTo>
                  <a:pt x="873519" y="319859"/>
                  <a:pt x="908344" y="334343"/>
                  <a:pt x="871063" y="325024"/>
                </a:cubicBezTo>
                <a:cubicBezTo>
                  <a:pt x="858062" y="326468"/>
                  <a:pt x="845010" y="327507"/>
                  <a:pt x="832060" y="329357"/>
                </a:cubicBezTo>
                <a:cubicBezTo>
                  <a:pt x="824768" y="330399"/>
                  <a:pt x="816606" y="329736"/>
                  <a:pt x="810392" y="333691"/>
                </a:cubicBezTo>
                <a:cubicBezTo>
                  <a:pt x="800051" y="340272"/>
                  <a:pt x="795933" y="355570"/>
                  <a:pt x="784390" y="359693"/>
                </a:cubicBezTo>
                <a:lnTo>
                  <a:pt x="723719" y="381361"/>
                </a:lnTo>
                <a:cubicBezTo>
                  <a:pt x="717118" y="370360"/>
                  <a:pt x="707027" y="354797"/>
                  <a:pt x="702051" y="342358"/>
                </a:cubicBezTo>
                <a:cubicBezTo>
                  <a:pt x="696047" y="327349"/>
                  <a:pt x="696756" y="311542"/>
                  <a:pt x="680382" y="303355"/>
                </a:cubicBezTo>
                <a:cubicBezTo>
                  <a:pt x="673794" y="300061"/>
                  <a:pt x="665937" y="300466"/>
                  <a:pt x="658714" y="299022"/>
                </a:cubicBezTo>
                <a:cubicBezTo>
                  <a:pt x="623811" y="264118"/>
                  <a:pt x="641170" y="275081"/>
                  <a:pt x="611044" y="260019"/>
                </a:cubicBezTo>
                <a:cubicBezTo>
                  <a:pt x="615378" y="254241"/>
                  <a:pt x="620461" y="248955"/>
                  <a:pt x="624045" y="242684"/>
                </a:cubicBezTo>
                <a:cubicBezTo>
                  <a:pt x="626311" y="238718"/>
                  <a:pt x="625845" y="233484"/>
                  <a:pt x="628379" y="229683"/>
                </a:cubicBezTo>
                <a:cubicBezTo>
                  <a:pt x="631779" y="224584"/>
                  <a:pt x="637046" y="221016"/>
                  <a:pt x="641380" y="216682"/>
                </a:cubicBezTo>
                <a:cubicBezTo>
                  <a:pt x="635602" y="213793"/>
                  <a:pt x="630503" y="208194"/>
                  <a:pt x="624045" y="208015"/>
                </a:cubicBezTo>
                <a:cubicBezTo>
                  <a:pt x="510152" y="204852"/>
                  <a:pt x="526277" y="202123"/>
                  <a:pt x="468034" y="216682"/>
                </a:cubicBezTo>
                <a:cubicBezTo>
                  <a:pt x="446366" y="213793"/>
                  <a:pt x="424420" y="212518"/>
                  <a:pt x="403029" y="208015"/>
                </a:cubicBezTo>
                <a:cubicBezTo>
                  <a:pt x="396707" y="206684"/>
                  <a:pt x="390262" y="203916"/>
                  <a:pt x="385694" y="199348"/>
                </a:cubicBezTo>
                <a:cubicBezTo>
                  <a:pt x="382464" y="196118"/>
                  <a:pt x="382805" y="190681"/>
                  <a:pt x="381361" y="186347"/>
                </a:cubicBezTo>
                <a:cubicBezTo>
                  <a:pt x="377027" y="187791"/>
                  <a:pt x="372928" y="190680"/>
                  <a:pt x="368360" y="190680"/>
                </a:cubicBezTo>
                <a:cubicBezTo>
                  <a:pt x="364230" y="190680"/>
                  <a:pt x="334933" y="183686"/>
                  <a:pt x="329357" y="182013"/>
                </a:cubicBezTo>
                <a:cubicBezTo>
                  <a:pt x="320606" y="179388"/>
                  <a:pt x="303355" y="173346"/>
                  <a:pt x="303355" y="173346"/>
                </a:cubicBezTo>
                <a:cubicBezTo>
                  <a:pt x="293243" y="177680"/>
                  <a:pt x="281820" y="179746"/>
                  <a:pt x="273019" y="186347"/>
                </a:cubicBezTo>
                <a:cubicBezTo>
                  <a:pt x="269365" y="189088"/>
                  <a:pt x="266989" y="195107"/>
                  <a:pt x="268686" y="199348"/>
                </a:cubicBezTo>
                <a:cubicBezTo>
                  <a:pt x="270620" y="204184"/>
                  <a:pt x="277353" y="205126"/>
                  <a:pt x="281687" y="208015"/>
                </a:cubicBezTo>
                <a:cubicBezTo>
                  <a:pt x="284576" y="213793"/>
                  <a:pt x="289641" y="218929"/>
                  <a:pt x="290354" y="225350"/>
                </a:cubicBezTo>
                <a:cubicBezTo>
                  <a:pt x="291167" y="232671"/>
                  <a:pt x="287806" y="239872"/>
                  <a:pt x="286020" y="247018"/>
                </a:cubicBezTo>
                <a:cubicBezTo>
                  <a:pt x="284912" y="251450"/>
                  <a:pt x="282942" y="255627"/>
                  <a:pt x="281687" y="260019"/>
                </a:cubicBezTo>
                <a:cubicBezTo>
                  <a:pt x="280051" y="265746"/>
                  <a:pt x="278798" y="271575"/>
                  <a:pt x="277353" y="277353"/>
                </a:cubicBezTo>
                <a:cubicBezTo>
                  <a:pt x="278798" y="281687"/>
                  <a:pt x="279337" y="286437"/>
                  <a:pt x="281687" y="290354"/>
                </a:cubicBezTo>
                <a:cubicBezTo>
                  <a:pt x="283789" y="293858"/>
                  <a:pt x="290082" y="294945"/>
                  <a:pt x="290354" y="299022"/>
                </a:cubicBezTo>
                <a:cubicBezTo>
                  <a:pt x="294079" y="354913"/>
                  <a:pt x="299352" y="346471"/>
                  <a:pt x="273019" y="364026"/>
                </a:cubicBezTo>
                <a:cubicBezTo>
                  <a:pt x="268686" y="371249"/>
                  <a:pt x="265975" y="379739"/>
                  <a:pt x="260019" y="385695"/>
                </a:cubicBezTo>
                <a:cubicBezTo>
                  <a:pt x="255451" y="390263"/>
                  <a:pt x="247941" y="390607"/>
                  <a:pt x="242684" y="394362"/>
                </a:cubicBezTo>
                <a:cubicBezTo>
                  <a:pt x="237697" y="397924"/>
                  <a:pt x="234670" y="403801"/>
                  <a:pt x="229683" y="407363"/>
                </a:cubicBezTo>
                <a:cubicBezTo>
                  <a:pt x="224426" y="411118"/>
                  <a:pt x="217957" y="412825"/>
                  <a:pt x="212348" y="416030"/>
                </a:cubicBezTo>
                <a:cubicBezTo>
                  <a:pt x="193538" y="426778"/>
                  <a:pt x="204919" y="421159"/>
                  <a:pt x="190680" y="433365"/>
                </a:cubicBezTo>
                <a:cubicBezTo>
                  <a:pt x="183657" y="439385"/>
                  <a:pt x="175973" y="444608"/>
                  <a:pt x="169012" y="450699"/>
                </a:cubicBezTo>
                <a:cubicBezTo>
                  <a:pt x="164400" y="454735"/>
                  <a:pt x="161368" y="460724"/>
                  <a:pt x="156011" y="463700"/>
                </a:cubicBezTo>
                <a:cubicBezTo>
                  <a:pt x="148025" y="468137"/>
                  <a:pt x="110507" y="481757"/>
                  <a:pt x="99673" y="489702"/>
                </a:cubicBezTo>
                <a:close/>
              </a:path>
            </a:pathLst>
          </a:cu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1" name="Ellipse 10"/>
          <p:cNvSpPr/>
          <p:nvPr/>
        </p:nvSpPr>
        <p:spPr>
          <a:xfrm>
            <a:off x="8589252" y="3227856"/>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 name="Textfeld 11"/>
          <p:cNvSpPr txBox="1"/>
          <p:nvPr/>
        </p:nvSpPr>
        <p:spPr>
          <a:xfrm>
            <a:off x="8362707" y="3250293"/>
            <a:ext cx="527709" cy="215444"/>
          </a:xfrm>
          <a:prstGeom prst="rect">
            <a:avLst/>
          </a:prstGeom>
          <a:noFill/>
        </p:spPr>
        <p:txBody>
          <a:bodyPr wrap="none" rtlCol="0">
            <a:spAutoFit/>
          </a:bodyPr>
          <a:lstStyle/>
          <a:p>
            <a:r>
              <a:rPr lang="de-DE" sz="800" dirty="0"/>
              <a:t>Wachau</a:t>
            </a:r>
            <a:endParaRPr lang="de-AT" sz="800" dirty="0"/>
          </a:p>
        </p:txBody>
      </p:sp>
      <p:sp>
        <p:nvSpPr>
          <p:cNvPr id="13" name="Ellipse 12"/>
          <p:cNvSpPr/>
          <p:nvPr/>
        </p:nvSpPr>
        <p:spPr>
          <a:xfrm>
            <a:off x="9224866" y="3053015"/>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4" name="Textfeld 13"/>
          <p:cNvSpPr txBox="1"/>
          <p:nvPr/>
        </p:nvSpPr>
        <p:spPr>
          <a:xfrm>
            <a:off x="8926186" y="3077003"/>
            <a:ext cx="671979" cy="215444"/>
          </a:xfrm>
          <a:prstGeom prst="rect">
            <a:avLst/>
          </a:prstGeom>
          <a:noFill/>
        </p:spPr>
        <p:txBody>
          <a:bodyPr wrap="none" rtlCol="0">
            <a:spAutoFit/>
          </a:bodyPr>
          <a:lstStyle/>
          <a:p>
            <a:r>
              <a:rPr lang="de-DE" sz="800" dirty="0"/>
              <a:t>Weinviertel</a:t>
            </a:r>
            <a:endParaRPr lang="de-AT" sz="800" dirty="0"/>
          </a:p>
        </p:txBody>
      </p:sp>
      <p:sp>
        <p:nvSpPr>
          <p:cNvPr id="15" name="Ellipse 14"/>
          <p:cNvSpPr/>
          <p:nvPr/>
        </p:nvSpPr>
        <p:spPr>
          <a:xfrm>
            <a:off x="8675446" y="3018852"/>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6" name="Textfeld 15"/>
          <p:cNvSpPr txBox="1"/>
          <p:nvPr/>
        </p:nvSpPr>
        <p:spPr>
          <a:xfrm>
            <a:off x="8445762" y="2844011"/>
            <a:ext cx="530915" cy="215444"/>
          </a:xfrm>
          <a:prstGeom prst="rect">
            <a:avLst/>
          </a:prstGeom>
          <a:noFill/>
        </p:spPr>
        <p:txBody>
          <a:bodyPr wrap="none" rtlCol="0">
            <a:spAutoFit/>
          </a:bodyPr>
          <a:lstStyle/>
          <a:p>
            <a:r>
              <a:rPr lang="de-DE" sz="800" dirty="0" err="1"/>
              <a:t>Kamptal</a:t>
            </a:r>
            <a:endParaRPr lang="de-AT" sz="800" dirty="0"/>
          </a:p>
        </p:txBody>
      </p:sp>
      <p:sp>
        <p:nvSpPr>
          <p:cNvPr id="17" name="Ellipse 16"/>
          <p:cNvSpPr/>
          <p:nvPr/>
        </p:nvSpPr>
        <p:spPr>
          <a:xfrm>
            <a:off x="9601213" y="3458320"/>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2" name="Textfeld 21"/>
          <p:cNvSpPr txBox="1"/>
          <p:nvPr/>
        </p:nvSpPr>
        <p:spPr>
          <a:xfrm>
            <a:off x="8690923" y="3546376"/>
            <a:ext cx="830677" cy="215444"/>
          </a:xfrm>
          <a:prstGeom prst="rect">
            <a:avLst/>
          </a:prstGeom>
          <a:noFill/>
        </p:spPr>
        <p:txBody>
          <a:bodyPr wrap="none" rtlCol="0">
            <a:spAutoFit/>
          </a:bodyPr>
          <a:lstStyle/>
          <a:p>
            <a:r>
              <a:rPr lang="de-DE" sz="800" dirty="0"/>
              <a:t>Thermenregion</a:t>
            </a:r>
            <a:endParaRPr lang="de-AT" sz="800" dirty="0"/>
          </a:p>
        </p:txBody>
      </p:sp>
      <p:sp>
        <p:nvSpPr>
          <p:cNvPr id="40" name="Ellipse 39"/>
          <p:cNvSpPr/>
          <p:nvPr/>
        </p:nvSpPr>
        <p:spPr>
          <a:xfrm>
            <a:off x="8900834" y="3346789"/>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1" name="Textfeld 40"/>
          <p:cNvSpPr txBox="1"/>
          <p:nvPr/>
        </p:nvSpPr>
        <p:spPr>
          <a:xfrm>
            <a:off x="8612202" y="3370777"/>
            <a:ext cx="643125" cy="215444"/>
          </a:xfrm>
          <a:prstGeom prst="rect">
            <a:avLst/>
          </a:prstGeom>
          <a:noFill/>
        </p:spPr>
        <p:txBody>
          <a:bodyPr wrap="none" rtlCol="0">
            <a:spAutoFit/>
          </a:bodyPr>
          <a:lstStyle/>
          <a:p>
            <a:r>
              <a:rPr lang="de-DE" sz="800" dirty="0"/>
              <a:t>Donauland</a:t>
            </a:r>
            <a:endParaRPr lang="de-AT" sz="800" dirty="0"/>
          </a:p>
        </p:txBody>
      </p:sp>
      <p:sp>
        <p:nvSpPr>
          <p:cNvPr id="29" name="Freihandform 28"/>
          <p:cNvSpPr/>
          <p:nvPr/>
        </p:nvSpPr>
        <p:spPr>
          <a:xfrm>
            <a:off x="8986423" y="3505843"/>
            <a:ext cx="876819" cy="1417866"/>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8" name="Freihandform 27"/>
          <p:cNvSpPr/>
          <p:nvPr/>
        </p:nvSpPr>
        <p:spPr>
          <a:xfrm>
            <a:off x="9136329" y="3265439"/>
            <a:ext cx="282934" cy="225610"/>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8" name="Ellipse 7">
            <a:extLst>
              <a:ext uri="{FF2B5EF4-FFF2-40B4-BE49-F238E27FC236}">
                <a16:creationId xmlns:a16="http://schemas.microsoft.com/office/drawing/2014/main" id="{2205F124-F39A-C3E6-936C-073D22BDA11B}"/>
              </a:ext>
            </a:extLst>
          </p:cNvPr>
          <p:cNvSpPr/>
          <p:nvPr/>
        </p:nvSpPr>
        <p:spPr>
          <a:xfrm>
            <a:off x="5208346" y="4392575"/>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9" name="Textfeld 8">
            <a:extLst>
              <a:ext uri="{FF2B5EF4-FFF2-40B4-BE49-F238E27FC236}">
                <a16:creationId xmlns:a16="http://schemas.microsoft.com/office/drawing/2014/main" id="{311DB468-E188-3DE9-2C6D-AD4C5FAEF3CB}"/>
              </a:ext>
            </a:extLst>
          </p:cNvPr>
          <p:cNvSpPr txBox="1"/>
          <p:nvPr/>
        </p:nvSpPr>
        <p:spPr>
          <a:xfrm>
            <a:off x="4997712" y="4217734"/>
            <a:ext cx="500458" cy="215444"/>
          </a:xfrm>
          <a:prstGeom prst="rect">
            <a:avLst/>
          </a:prstGeom>
          <a:noFill/>
        </p:spPr>
        <p:txBody>
          <a:bodyPr wrap="none" rtlCol="0">
            <a:spAutoFit/>
          </a:bodyPr>
          <a:lstStyle/>
          <a:p>
            <a:r>
              <a:rPr lang="de-DE" sz="800" dirty="0" err="1"/>
              <a:t>Tarrenz</a:t>
            </a:r>
            <a:endParaRPr lang="de-AT" sz="800" dirty="0"/>
          </a:p>
        </p:txBody>
      </p:sp>
      <p:sp>
        <p:nvSpPr>
          <p:cNvPr id="10" name="Ellipse 9">
            <a:extLst>
              <a:ext uri="{FF2B5EF4-FFF2-40B4-BE49-F238E27FC236}">
                <a16:creationId xmlns:a16="http://schemas.microsoft.com/office/drawing/2014/main" id="{990CAC3C-72C2-0B7D-C0B9-9760E12BC8B8}"/>
              </a:ext>
            </a:extLst>
          </p:cNvPr>
          <p:cNvSpPr/>
          <p:nvPr/>
        </p:nvSpPr>
        <p:spPr>
          <a:xfrm>
            <a:off x="5187517" y="5180364"/>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6" name="Textfeld 35">
            <a:extLst>
              <a:ext uri="{FF2B5EF4-FFF2-40B4-BE49-F238E27FC236}">
                <a16:creationId xmlns:a16="http://schemas.microsoft.com/office/drawing/2014/main" id="{4919E67E-E103-774B-229F-85282A806489}"/>
              </a:ext>
            </a:extLst>
          </p:cNvPr>
          <p:cNvSpPr txBox="1"/>
          <p:nvPr/>
        </p:nvSpPr>
        <p:spPr>
          <a:xfrm>
            <a:off x="4957833" y="5005523"/>
            <a:ext cx="513282" cy="215444"/>
          </a:xfrm>
          <a:prstGeom prst="rect">
            <a:avLst/>
          </a:prstGeom>
          <a:noFill/>
        </p:spPr>
        <p:txBody>
          <a:bodyPr wrap="none" rtlCol="0">
            <a:spAutoFit/>
          </a:bodyPr>
          <a:lstStyle/>
          <a:p>
            <a:r>
              <a:rPr lang="de-DE" sz="800" dirty="0"/>
              <a:t>Etschtal</a:t>
            </a:r>
          </a:p>
        </p:txBody>
      </p:sp>
      <p:sp>
        <p:nvSpPr>
          <p:cNvPr id="43" name="Ellipse 42">
            <a:extLst>
              <a:ext uri="{FF2B5EF4-FFF2-40B4-BE49-F238E27FC236}">
                <a16:creationId xmlns:a16="http://schemas.microsoft.com/office/drawing/2014/main" id="{101F0E01-3197-8446-D1D0-9F749B1E8219}"/>
              </a:ext>
            </a:extLst>
          </p:cNvPr>
          <p:cNvSpPr/>
          <p:nvPr/>
        </p:nvSpPr>
        <p:spPr>
          <a:xfrm>
            <a:off x="5495377" y="5382566"/>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4" name="Textfeld 43">
            <a:extLst>
              <a:ext uri="{FF2B5EF4-FFF2-40B4-BE49-F238E27FC236}">
                <a16:creationId xmlns:a16="http://schemas.microsoft.com/office/drawing/2014/main" id="{E028F626-9627-E762-9C85-5053CC98C9C5}"/>
              </a:ext>
            </a:extLst>
          </p:cNvPr>
          <p:cNvSpPr txBox="1"/>
          <p:nvPr/>
        </p:nvSpPr>
        <p:spPr>
          <a:xfrm>
            <a:off x="5379993" y="5207725"/>
            <a:ext cx="333746" cy="215444"/>
          </a:xfrm>
          <a:prstGeom prst="rect">
            <a:avLst/>
          </a:prstGeom>
          <a:noFill/>
        </p:spPr>
        <p:txBody>
          <a:bodyPr wrap="none" rtlCol="0">
            <a:spAutoFit/>
          </a:bodyPr>
          <a:lstStyle/>
          <a:p>
            <a:r>
              <a:rPr lang="de-DE" sz="800" dirty="0"/>
              <a:t>Söll</a:t>
            </a:r>
            <a:endParaRPr lang="de-AT" sz="800" dirty="0"/>
          </a:p>
        </p:txBody>
      </p:sp>
      <p:sp>
        <p:nvSpPr>
          <p:cNvPr id="21" name="Ellipse 20"/>
          <p:cNvSpPr/>
          <p:nvPr/>
        </p:nvSpPr>
        <p:spPr>
          <a:xfrm>
            <a:off x="9063770" y="3716390"/>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3" name="Ellipse 22"/>
          <p:cNvSpPr/>
          <p:nvPr/>
        </p:nvSpPr>
        <p:spPr>
          <a:xfrm>
            <a:off x="9515869" y="3757807"/>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4" name="Textfeld 23"/>
          <p:cNvSpPr txBox="1"/>
          <p:nvPr/>
        </p:nvSpPr>
        <p:spPr>
          <a:xfrm>
            <a:off x="9161208" y="3776614"/>
            <a:ext cx="779381" cy="215444"/>
          </a:xfrm>
          <a:prstGeom prst="rect">
            <a:avLst/>
          </a:prstGeom>
          <a:noFill/>
        </p:spPr>
        <p:txBody>
          <a:bodyPr wrap="none" rtlCol="0">
            <a:spAutoFit/>
          </a:bodyPr>
          <a:lstStyle/>
          <a:p>
            <a:r>
              <a:rPr lang="de-DE" sz="800" dirty="0"/>
              <a:t>Neusiedlersee</a:t>
            </a:r>
            <a:endParaRPr lang="de-AT" sz="800" dirty="0"/>
          </a:p>
        </p:txBody>
      </p:sp>
      <p:sp>
        <p:nvSpPr>
          <p:cNvPr id="37" name="Ellipse 36"/>
          <p:cNvSpPr/>
          <p:nvPr/>
        </p:nvSpPr>
        <p:spPr>
          <a:xfrm>
            <a:off x="9406042" y="4076856"/>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2" name="Textfeld 41"/>
          <p:cNvSpPr txBox="1"/>
          <p:nvPr/>
        </p:nvSpPr>
        <p:spPr>
          <a:xfrm>
            <a:off x="9048840" y="3902316"/>
            <a:ext cx="785793" cy="215444"/>
          </a:xfrm>
          <a:prstGeom prst="rect">
            <a:avLst/>
          </a:prstGeom>
          <a:noFill/>
        </p:spPr>
        <p:txBody>
          <a:bodyPr wrap="none" rtlCol="0">
            <a:spAutoFit/>
          </a:bodyPr>
          <a:lstStyle/>
          <a:p>
            <a:r>
              <a:rPr lang="de-DE" sz="800" dirty="0" err="1"/>
              <a:t>Deutschkreutz</a:t>
            </a:r>
            <a:endParaRPr lang="de-AT" sz="800" dirty="0"/>
          </a:p>
        </p:txBody>
      </p:sp>
      <p:sp>
        <p:nvSpPr>
          <p:cNvPr id="30" name="Freihandform 29"/>
          <p:cNvSpPr/>
          <p:nvPr/>
        </p:nvSpPr>
        <p:spPr>
          <a:xfrm>
            <a:off x="7229167" y="3853502"/>
            <a:ext cx="1938762" cy="1305575"/>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5" name="Ellipse 24"/>
          <p:cNvSpPr/>
          <p:nvPr/>
        </p:nvSpPr>
        <p:spPr>
          <a:xfrm>
            <a:off x="9321912" y="4131490"/>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6" name="Textfeld 25"/>
          <p:cNvSpPr txBox="1"/>
          <p:nvPr/>
        </p:nvSpPr>
        <p:spPr>
          <a:xfrm>
            <a:off x="8890416" y="4147276"/>
            <a:ext cx="920445" cy="215444"/>
          </a:xfrm>
          <a:prstGeom prst="rect">
            <a:avLst/>
          </a:prstGeom>
          <a:noFill/>
        </p:spPr>
        <p:txBody>
          <a:bodyPr wrap="none" rtlCol="0">
            <a:spAutoFit/>
          </a:bodyPr>
          <a:lstStyle/>
          <a:p>
            <a:r>
              <a:rPr lang="de-DE" sz="800" dirty="0"/>
              <a:t>Mittelburgenland</a:t>
            </a:r>
            <a:endParaRPr lang="de-AT" sz="800" dirty="0"/>
          </a:p>
        </p:txBody>
      </p:sp>
      <p:sp>
        <p:nvSpPr>
          <p:cNvPr id="31" name="Ellipse 30"/>
          <p:cNvSpPr/>
          <p:nvPr/>
        </p:nvSpPr>
        <p:spPr>
          <a:xfrm>
            <a:off x="9209860" y="4544180"/>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2" name="Textfeld 31"/>
          <p:cNvSpPr txBox="1"/>
          <p:nvPr/>
        </p:nvSpPr>
        <p:spPr>
          <a:xfrm>
            <a:off x="8834479" y="4369339"/>
            <a:ext cx="821059" cy="215444"/>
          </a:xfrm>
          <a:prstGeom prst="rect">
            <a:avLst/>
          </a:prstGeom>
          <a:noFill/>
        </p:spPr>
        <p:txBody>
          <a:bodyPr wrap="none" rtlCol="0">
            <a:spAutoFit/>
          </a:bodyPr>
          <a:lstStyle/>
          <a:p>
            <a:r>
              <a:rPr lang="de-DE" sz="800" dirty="0"/>
              <a:t>Südburgenland</a:t>
            </a:r>
            <a:endParaRPr lang="de-AT" sz="800" dirty="0"/>
          </a:p>
        </p:txBody>
      </p:sp>
      <p:sp>
        <p:nvSpPr>
          <p:cNvPr id="33" name="Ellipse 32"/>
          <p:cNvSpPr/>
          <p:nvPr/>
        </p:nvSpPr>
        <p:spPr>
          <a:xfrm>
            <a:off x="8589185" y="5011114"/>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4" name="Textfeld 33"/>
          <p:cNvSpPr txBox="1"/>
          <p:nvPr/>
        </p:nvSpPr>
        <p:spPr>
          <a:xfrm>
            <a:off x="8228873" y="4836273"/>
            <a:ext cx="788999" cy="215444"/>
          </a:xfrm>
          <a:prstGeom prst="rect">
            <a:avLst/>
          </a:prstGeom>
          <a:noFill/>
        </p:spPr>
        <p:txBody>
          <a:bodyPr wrap="none" rtlCol="0">
            <a:spAutoFit/>
          </a:bodyPr>
          <a:lstStyle/>
          <a:p>
            <a:r>
              <a:rPr lang="de-DE" sz="800" dirty="0"/>
              <a:t>Südsteiermark</a:t>
            </a:r>
            <a:endParaRPr lang="de-AT" sz="800" dirty="0"/>
          </a:p>
        </p:txBody>
      </p:sp>
      <p:sp>
        <p:nvSpPr>
          <p:cNvPr id="38" name="Ellipse 37"/>
          <p:cNvSpPr/>
          <p:nvPr/>
        </p:nvSpPr>
        <p:spPr>
          <a:xfrm>
            <a:off x="8705497" y="4429839"/>
            <a:ext cx="74621" cy="7462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9" name="Textfeld 38"/>
          <p:cNvSpPr txBox="1"/>
          <p:nvPr/>
        </p:nvSpPr>
        <p:spPr>
          <a:xfrm>
            <a:off x="8289921" y="4254998"/>
            <a:ext cx="917239" cy="215444"/>
          </a:xfrm>
          <a:prstGeom prst="rect">
            <a:avLst/>
          </a:prstGeom>
          <a:noFill/>
        </p:spPr>
        <p:txBody>
          <a:bodyPr wrap="none" rtlCol="0">
            <a:spAutoFit/>
          </a:bodyPr>
          <a:lstStyle/>
          <a:p>
            <a:r>
              <a:rPr lang="de-DE" sz="800" dirty="0"/>
              <a:t>Südoststeiermark</a:t>
            </a:r>
            <a:endParaRPr lang="de-AT" sz="800" dirty="0"/>
          </a:p>
        </p:txBody>
      </p:sp>
      <p:sp>
        <p:nvSpPr>
          <p:cNvPr id="20" name="Textfeld 19"/>
          <p:cNvSpPr txBox="1"/>
          <p:nvPr/>
        </p:nvSpPr>
        <p:spPr>
          <a:xfrm>
            <a:off x="9309747" y="3283780"/>
            <a:ext cx="657552" cy="215444"/>
          </a:xfrm>
          <a:prstGeom prst="rect">
            <a:avLst/>
          </a:prstGeom>
          <a:noFill/>
        </p:spPr>
        <p:txBody>
          <a:bodyPr wrap="none" rtlCol="0">
            <a:spAutoFit/>
          </a:bodyPr>
          <a:lstStyle/>
          <a:p>
            <a:r>
              <a:rPr lang="de-DE" sz="800" dirty="0" err="1"/>
              <a:t>Carnuntum</a:t>
            </a:r>
            <a:endParaRPr lang="de-AT" sz="800" dirty="0"/>
          </a:p>
        </p:txBody>
      </p:sp>
    </p:spTree>
    <p:extLst>
      <p:ext uri="{BB962C8B-B14F-4D97-AF65-F5344CB8AC3E}">
        <p14:creationId xmlns:p14="http://schemas.microsoft.com/office/powerpoint/2010/main" val="829383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1138773"/>
          </a:xfrm>
          <a:prstGeom prst="rect">
            <a:avLst/>
          </a:prstGeom>
          <a:noFill/>
        </p:spPr>
        <p:txBody>
          <a:bodyPr wrap="square" rtlCol="0">
            <a:spAutoFit/>
          </a:bodyPr>
          <a:lstStyle/>
          <a:p>
            <a:pPr algn="ctr"/>
            <a:r>
              <a:rPr lang="de-DE" sz="2200" dirty="0"/>
              <a:t>Wein aus Österreich</a:t>
            </a:r>
          </a:p>
          <a:p>
            <a:r>
              <a:rPr lang="de-DE" sz="2200" dirty="0"/>
              <a:t>Unsere Flaschenweine</a:t>
            </a:r>
          </a:p>
          <a:p>
            <a:endParaRPr lang="de-DE" sz="1200" dirty="0"/>
          </a:p>
          <a:p>
            <a:r>
              <a:rPr lang="de-AT" sz="1200" b="1" dirty="0"/>
              <a:t>Rotwein &amp; </a:t>
            </a:r>
            <a:r>
              <a:rPr lang="de-AT" sz="1200" b="1" dirty="0" err="1"/>
              <a:t>Cuvée</a:t>
            </a:r>
            <a:r>
              <a:rPr lang="de-DE" sz="1200" dirty="0"/>
              <a:t>						0,75 l Flasche	</a:t>
            </a:r>
          </a:p>
        </p:txBody>
      </p:sp>
      <p:grpSp>
        <p:nvGrpSpPr>
          <p:cNvPr id="18" name="Gruppieren 17"/>
          <p:cNvGrpSpPr/>
          <p:nvPr/>
        </p:nvGrpSpPr>
        <p:grpSpPr>
          <a:xfrm>
            <a:off x="4221483" y="2547928"/>
            <a:ext cx="5641759" cy="2899975"/>
            <a:chOff x="0" y="0"/>
            <a:chExt cx="5016079" cy="2579043"/>
          </a:xfrm>
        </p:grpSpPr>
        <p:sp>
          <p:nvSpPr>
            <p:cNvPr id="19" name="Freihandform 18"/>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7" name="Freihandform 26"/>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8" name="Freihandform 27"/>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9" name="Freihandform 28"/>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30" name="Freihandform 29"/>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sp>
        <p:nvSpPr>
          <p:cNvPr id="32" name="Rechteck 31"/>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1" name="Textfeld 10"/>
          <p:cNvSpPr txBox="1"/>
          <p:nvPr/>
        </p:nvSpPr>
        <p:spPr>
          <a:xfrm>
            <a:off x="697833" y="1417042"/>
            <a:ext cx="6582884" cy="830997"/>
          </a:xfrm>
          <a:prstGeom prst="rect">
            <a:avLst/>
          </a:prstGeom>
          <a:noFill/>
        </p:spPr>
        <p:txBody>
          <a:bodyPr wrap="square" rtlCol="0">
            <a:spAutoFit/>
          </a:bodyPr>
          <a:lstStyle/>
          <a:p>
            <a:r>
              <a:rPr lang="de-DE" sz="1200" b="1" dirty="0"/>
              <a:t>Cabernet Sauvignon, Weingut Leo Hillinger </a:t>
            </a:r>
            <a:r>
              <a:rPr lang="de-AT" sz="1200" b="1" baseline="30000" dirty="0"/>
              <a:t>O</a:t>
            </a:r>
            <a:r>
              <a:rPr lang="de-AT" sz="1200" dirty="0">
                <a:solidFill>
                  <a:schemeClr val="accent2"/>
                </a:solidFill>
              </a:rPr>
              <a:t>			</a:t>
            </a:r>
            <a:r>
              <a:rPr lang="de-AT" sz="1200" dirty="0"/>
              <a:t>85,00</a:t>
            </a:r>
            <a:endParaRPr lang="de-AT" sz="600" dirty="0">
              <a:solidFill>
                <a:schemeClr val="accent2"/>
              </a:solidFill>
            </a:endParaRPr>
          </a:p>
          <a:p>
            <a:r>
              <a:rPr lang="de-AT" sz="1200" dirty="0"/>
              <a:t>Neusiedlersee, Burgenland</a:t>
            </a:r>
          </a:p>
          <a:p>
            <a:pPr fontAlgn="base"/>
            <a:r>
              <a:rPr lang="de-DE" sz="1200" dirty="0">
                <a:solidFill>
                  <a:schemeClr val="bg1">
                    <a:lumMod val="50000"/>
                  </a:schemeClr>
                </a:solidFill>
              </a:rPr>
              <a:t>Das dunkle Granatrot dieses Cabernet Sauvignon wird von einem kurzen, purpurfarbenen Rand umschlossen. Er gibt den Duft von intensivem Cassis preis und zeigt dabei auch Anflüge von Zedernholz. </a:t>
            </a:r>
            <a:endParaRPr lang="de-AT" sz="1200" dirty="0">
              <a:solidFill>
                <a:schemeClr val="bg1">
                  <a:lumMod val="50000"/>
                </a:schemeClr>
              </a:solidFill>
            </a:endParaRPr>
          </a:p>
        </p:txBody>
      </p:sp>
      <p:sp>
        <p:nvSpPr>
          <p:cNvPr id="12" name="Textfeld 11"/>
          <p:cNvSpPr txBox="1"/>
          <p:nvPr/>
        </p:nvSpPr>
        <p:spPr>
          <a:xfrm>
            <a:off x="697833" y="2288071"/>
            <a:ext cx="6582884" cy="830997"/>
          </a:xfrm>
          <a:prstGeom prst="rect">
            <a:avLst/>
          </a:prstGeom>
          <a:noFill/>
        </p:spPr>
        <p:txBody>
          <a:bodyPr wrap="square" rtlCol="0">
            <a:spAutoFit/>
          </a:bodyPr>
          <a:lstStyle/>
          <a:p>
            <a:r>
              <a:rPr lang="de-DE" sz="1200" b="1" dirty="0"/>
              <a:t>St. Laurent, Weingut Allacher </a:t>
            </a:r>
            <a:r>
              <a:rPr lang="de-AT" sz="1200" b="1" baseline="30000" dirty="0"/>
              <a:t>O </a:t>
            </a:r>
            <a:r>
              <a:rPr lang="de-AT" sz="1200" b="1" baseline="30000" dirty="0">
                <a:solidFill>
                  <a:schemeClr val="accent2"/>
                </a:solidFill>
              </a:rPr>
              <a:t>	</a:t>
            </a:r>
            <a:r>
              <a:rPr lang="de-AT" sz="1200" b="1" dirty="0">
                <a:solidFill>
                  <a:schemeClr val="accent2"/>
                </a:solidFill>
              </a:rPr>
              <a:t>	</a:t>
            </a:r>
            <a:r>
              <a:rPr lang="de-AT" sz="1200" dirty="0">
                <a:solidFill>
                  <a:schemeClr val="accent2"/>
                </a:solidFill>
              </a:rPr>
              <a:t>		</a:t>
            </a:r>
            <a:r>
              <a:rPr lang="de-AT" sz="1200" dirty="0"/>
              <a:t>32,00</a:t>
            </a:r>
            <a:endParaRPr lang="de-AT" sz="600" dirty="0">
              <a:solidFill>
                <a:schemeClr val="accent2"/>
              </a:solidFill>
            </a:endParaRPr>
          </a:p>
          <a:p>
            <a:r>
              <a:rPr lang="de-AT" sz="1200" dirty="0" err="1"/>
              <a:t>Gols</a:t>
            </a:r>
            <a:r>
              <a:rPr lang="de-AT" sz="1200" dirty="0"/>
              <a:t>, Burgenland</a:t>
            </a:r>
          </a:p>
          <a:p>
            <a:r>
              <a:rPr lang="de-DE" sz="1200" dirty="0">
                <a:solidFill>
                  <a:schemeClr val="bg1">
                    <a:lumMod val="50000"/>
                  </a:schemeClr>
                </a:solidFill>
              </a:rPr>
              <a:t>Kräftiger Rubin mit violettem Rand, dunkle Fruchtnuancen, rund und mild am Gaumen, reifes Tannin, langer Nachhall.</a:t>
            </a:r>
            <a:endParaRPr lang="de-AT" sz="1200" dirty="0">
              <a:solidFill>
                <a:schemeClr val="bg1">
                  <a:lumMod val="50000"/>
                </a:schemeClr>
              </a:solidFill>
            </a:endParaRPr>
          </a:p>
        </p:txBody>
      </p:sp>
      <p:sp>
        <p:nvSpPr>
          <p:cNvPr id="14" name="Textfeld 13"/>
          <p:cNvSpPr txBox="1"/>
          <p:nvPr/>
        </p:nvSpPr>
        <p:spPr>
          <a:xfrm>
            <a:off x="687195" y="6240641"/>
            <a:ext cx="6582884" cy="830997"/>
          </a:xfrm>
          <a:prstGeom prst="rect">
            <a:avLst/>
          </a:prstGeom>
          <a:noFill/>
        </p:spPr>
        <p:txBody>
          <a:bodyPr wrap="square" rtlCol="0">
            <a:spAutoFit/>
          </a:bodyPr>
          <a:lstStyle/>
          <a:p>
            <a:r>
              <a:rPr lang="de-DE" sz="1200" b="1" dirty="0" err="1"/>
              <a:t>Cuvée</a:t>
            </a:r>
            <a:r>
              <a:rPr lang="de-DE" sz="1200" b="1" dirty="0"/>
              <a:t> Classic, Weingut Aumann </a:t>
            </a:r>
            <a:r>
              <a:rPr lang="de-AT" sz="1200" b="1" baseline="30000" dirty="0"/>
              <a:t>O </a:t>
            </a:r>
            <a:r>
              <a:rPr lang="de-AT" sz="1200" b="1" dirty="0"/>
              <a:t>	</a:t>
            </a:r>
            <a:r>
              <a:rPr lang="de-AT" sz="1200" dirty="0">
                <a:solidFill>
                  <a:schemeClr val="accent2"/>
                </a:solidFill>
              </a:rPr>
              <a:t>			</a:t>
            </a:r>
            <a:r>
              <a:rPr lang="de-AT" sz="1200" dirty="0"/>
              <a:t>31,00</a:t>
            </a:r>
            <a:endParaRPr lang="de-AT" sz="600" dirty="0">
              <a:solidFill>
                <a:schemeClr val="accent2"/>
              </a:solidFill>
            </a:endParaRPr>
          </a:p>
          <a:p>
            <a:r>
              <a:rPr lang="de-AT" sz="1200" dirty="0"/>
              <a:t>Thermenregion, Niederösterreich</a:t>
            </a:r>
          </a:p>
          <a:p>
            <a:r>
              <a:rPr lang="de-DE" sz="1200" dirty="0">
                <a:solidFill>
                  <a:schemeClr val="bg1">
                    <a:lumMod val="50000"/>
                  </a:schemeClr>
                </a:solidFill>
              </a:rPr>
              <a:t>Schöne leuchtende, rubinrote Farbe, in der Nase fruchtig-würzig, am Gaumen weich und angenehm abgerundet.</a:t>
            </a:r>
            <a:endParaRPr lang="de-AT" sz="1200" dirty="0">
              <a:solidFill>
                <a:schemeClr val="bg1">
                  <a:lumMod val="50000"/>
                </a:schemeClr>
              </a:solidFill>
            </a:endParaRPr>
          </a:p>
        </p:txBody>
      </p:sp>
      <p:cxnSp>
        <p:nvCxnSpPr>
          <p:cNvPr id="16" name="Gewinkelte Verbindung 15"/>
          <p:cNvCxnSpPr>
            <a:cxnSpLocks/>
          </p:cNvCxnSpPr>
          <p:nvPr/>
        </p:nvCxnSpPr>
        <p:spPr>
          <a:xfrm>
            <a:off x="796767" y="2500222"/>
            <a:ext cx="8864068" cy="1246088"/>
          </a:xfrm>
          <a:prstGeom prst="bentConnector3">
            <a:avLst>
              <a:gd name="adj1" fmla="val 99964"/>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winkelte Verbindung 20"/>
          <p:cNvCxnSpPr>
            <a:cxnSpLocks/>
          </p:cNvCxnSpPr>
          <p:nvPr/>
        </p:nvCxnSpPr>
        <p:spPr>
          <a:xfrm flipV="1">
            <a:off x="778104" y="3746310"/>
            <a:ext cx="8358225" cy="2714451"/>
          </a:xfrm>
          <a:prstGeom prst="bentConnector3">
            <a:avLst>
              <a:gd name="adj1" fmla="val 99948"/>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winkelte Verbindung 22"/>
          <p:cNvCxnSpPr>
            <a:cxnSpLocks/>
          </p:cNvCxnSpPr>
          <p:nvPr/>
        </p:nvCxnSpPr>
        <p:spPr>
          <a:xfrm>
            <a:off x="778104" y="1611443"/>
            <a:ext cx="8812463" cy="2016177"/>
          </a:xfrm>
          <a:prstGeom prst="bentConnector3">
            <a:avLst>
              <a:gd name="adj1" fmla="val 10001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687195" y="5215705"/>
            <a:ext cx="6582884" cy="1015663"/>
          </a:xfrm>
          <a:prstGeom prst="rect">
            <a:avLst/>
          </a:prstGeom>
          <a:noFill/>
        </p:spPr>
        <p:txBody>
          <a:bodyPr wrap="square" rtlCol="0">
            <a:spAutoFit/>
          </a:bodyPr>
          <a:lstStyle/>
          <a:p>
            <a:r>
              <a:rPr lang="de-DE" sz="1200" b="1" dirty="0" err="1"/>
              <a:t>Cuvée</a:t>
            </a:r>
            <a:r>
              <a:rPr lang="de-DE" sz="1200" b="1" dirty="0"/>
              <a:t> Classic, Weingut </a:t>
            </a:r>
            <a:r>
              <a:rPr lang="de-DE" sz="1200" b="1" dirty="0" err="1"/>
              <a:t>Salzl</a:t>
            </a:r>
            <a:r>
              <a:rPr lang="de-DE" sz="1200" b="1" dirty="0"/>
              <a:t> </a:t>
            </a:r>
            <a:r>
              <a:rPr lang="de-AT" sz="1200" b="1" baseline="30000" dirty="0"/>
              <a:t>O</a:t>
            </a:r>
            <a:r>
              <a:rPr lang="de-AT" sz="1200" dirty="0">
                <a:solidFill>
                  <a:schemeClr val="accent2"/>
                </a:solidFill>
              </a:rPr>
              <a:t>				</a:t>
            </a:r>
            <a:r>
              <a:rPr lang="de-AT" sz="1200" dirty="0"/>
              <a:t>35,00</a:t>
            </a:r>
            <a:endParaRPr lang="de-DE" sz="600" dirty="0">
              <a:solidFill>
                <a:schemeClr val="accent2"/>
              </a:solidFill>
            </a:endParaRPr>
          </a:p>
          <a:p>
            <a:pPr fontAlgn="base"/>
            <a:r>
              <a:rPr lang="de-DE" sz="1200" dirty="0" err="1"/>
              <a:t>Illmitz</a:t>
            </a:r>
            <a:r>
              <a:rPr lang="de-DE" sz="1200" dirty="0"/>
              <a:t>, Burgenland</a:t>
            </a:r>
          </a:p>
          <a:p>
            <a:pPr fontAlgn="base"/>
            <a:r>
              <a:rPr lang="de-AT" sz="1200" dirty="0">
                <a:solidFill>
                  <a:schemeClr val="bg1">
                    <a:lumMod val="50000"/>
                  </a:schemeClr>
                </a:solidFill>
              </a:rPr>
              <a:t>Dunkles Rubingranat, in der Nase fruchtig, würzig, Zwetschken, Herzkirschen, Datteln, Johannisbeere, am Gaumen reife Frucht mit herrlichen Schmelz, Kirschlikör, Ribisel, Cassis, frische </a:t>
            </a:r>
            <a:r>
              <a:rPr lang="de-AT" sz="1200" dirty="0" err="1">
                <a:solidFill>
                  <a:schemeClr val="bg1">
                    <a:lumMod val="50000"/>
                  </a:schemeClr>
                </a:solidFill>
              </a:rPr>
              <a:t>Mineralik</a:t>
            </a:r>
            <a:r>
              <a:rPr lang="de-AT" sz="1200" dirty="0">
                <a:solidFill>
                  <a:schemeClr val="bg1">
                    <a:lumMod val="50000"/>
                  </a:schemeClr>
                </a:solidFill>
              </a:rPr>
              <a:t>, Hagebutte, dezentes </a:t>
            </a:r>
            <a:r>
              <a:rPr lang="de-AT" sz="1200" dirty="0" err="1">
                <a:solidFill>
                  <a:schemeClr val="bg1">
                    <a:lumMod val="50000"/>
                  </a:schemeClr>
                </a:solidFill>
              </a:rPr>
              <a:t>Pfefferl</a:t>
            </a:r>
            <a:r>
              <a:rPr lang="de-AT" sz="1200" dirty="0">
                <a:solidFill>
                  <a:schemeClr val="bg1">
                    <a:lumMod val="50000"/>
                  </a:schemeClr>
                </a:solidFill>
              </a:rPr>
              <a:t>, präsente </a:t>
            </a:r>
            <a:r>
              <a:rPr lang="de-AT" sz="1200" dirty="0" err="1">
                <a:solidFill>
                  <a:schemeClr val="bg1">
                    <a:lumMod val="50000"/>
                  </a:schemeClr>
                </a:solidFill>
              </a:rPr>
              <a:t>Tanninstruktur</a:t>
            </a:r>
            <a:r>
              <a:rPr lang="de-AT" sz="1200" dirty="0">
                <a:solidFill>
                  <a:schemeClr val="bg1">
                    <a:lumMod val="50000"/>
                  </a:schemeClr>
                </a:solidFill>
              </a:rPr>
              <a:t>, langer Abgang.</a:t>
            </a:r>
          </a:p>
        </p:txBody>
      </p:sp>
      <p:cxnSp>
        <p:nvCxnSpPr>
          <p:cNvPr id="26" name="Gewinkelte Verbindung 25"/>
          <p:cNvCxnSpPr>
            <a:cxnSpLocks/>
          </p:cNvCxnSpPr>
          <p:nvPr/>
        </p:nvCxnSpPr>
        <p:spPr>
          <a:xfrm flipV="1">
            <a:off x="778104" y="3853502"/>
            <a:ext cx="8812463" cy="1594401"/>
          </a:xfrm>
          <a:prstGeom prst="bentConnector3">
            <a:avLst>
              <a:gd name="adj1" fmla="val 100010"/>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descr="Ein Bild, das Schwarz, Dunkelheit enthält.&#10;&#10;Automatisch generierte Beschreibung">
            <a:extLst>
              <a:ext uri="{FF2B5EF4-FFF2-40B4-BE49-F238E27FC236}">
                <a16:creationId xmlns:a16="http://schemas.microsoft.com/office/drawing/2014/main" id="{17AC445A-AD13-36F7-DD14-AE36914D42C0}"/>
              </a:ext>
            </a:extLst>
          </p:cNvPr>
          <p:cNvPicPr>
            <a:picLocks noChangeAspect="1"/>
          </p:cNvPicPr>
          <p:nvPr/>
        </p:nvPicPr>
        <p:blipFill>
          <a:blip r:embed="rId2"/>
          <a:stretch>
            <a:fillRect/>
          </a:stretch>
        </p:blipFill>
        <p:spPr>
          <a:xfrm>
            <a:off x="3714723" y="1369043"/>
            <a:ext cx="245442" cy="242348"/>
          </a:xfrm>
          <a:prstGeom prst="rect">
            <a:avLst/>
          </a:prstGeom>
        </p:spPr>
      </p:pic>
      <p:sp>
        <p:nvSpPr>
          <p:cNvPr id="7" name="Textfeld 6">
            <a:extLst>
              <a:ext uri="{FF2B5EF4-FFF2-40B4-BE49-F238E27FC236}">
                <a16:creationId xmlns:a16="http://schemas.microsoft.com/office/drawing/2014/main" id="{78CFDE34-9CC6-E5A5-7D07-A74F68454609}"/>
              </a:ext>
            </a:extLst>
          </p:cNvPr>
          <p:cNvSpPr txBox="1"/>
          <p:nvPr/>
        </p:nvSpPr>
        <p:spPr>
          <a:xfrm>
            <a:off x="697832" y="3165020"/>
            <a:ext cx="6258660" cy="830997"/>
          </a:xfrm>
          <a:prstGeom prst="rect">
            <a:avLst/>
          </a:prstGeom>
          <a:noFill/>
        </p:spPr>
        <p:txBody>
          <a:bodyPr wrap="square" rtlCol="0">
            <a:spAutoFit/>
          </a:bodyPr>
          <a:lstStyle/>
          <a:p>
            <a:r>
              <a:rPr lang="de-DE" sz="1200" b="1" dirty="0" err="1"/>
              <a:t>Zweigelt</a:t>
            </a:r>
            <a:r>
              <a:rPr lang="de-DE" sz="1200" b="1" dirty="0"/>
              <a:t>, Weingut </a:t>
            </a:r>
            <a:r>
              <a:rPr lang="de-DE" sz="1200" b="1" dirty="0" err="1"/>
              <a:t>Scheiblhofer</a:t>
            </a:r>
            <a:r>
              <a:rPr lang="de-DE" sz="1200" b="1" dirty="0"/>
              <a:t> </a:t>
            </a:r>
            <a:r>
              <a:rPr lang="de-AT" sz="1200" b="1" baseline="30000" dirty="0"/>
              <a:t>O</a:t>
            </a:r>
            <a:r>
              <a:rPr lang="de-AT" sz="1200" b="1" dirty="0"/>
              <a:t> DAC</a:t>
            </a:r>
            <a:r>
              <a:rPr lang="de-AT" sz="1200" b="1" baseline="30000" dirty="0"/>
              <a:t> </a:t>
            </a:r>
            <a:r>
              <a:rPr lang="de-AT" sz="1200" b="1" baseline="30000" dirty="0">
                <a:solidFill>
                  <a:schemeClr val="accent2"/>
                </a:solidFill>
              </a:rPr>
              <a:t>	</a:t>
            </a:r>
            <a:r>
              <a:rPr lang="de-AT" sz="1200" b="1" dirty="0">
                <a:solidFill>
                  <a:schemeClr val="accent2"/>
                </a:solidFill>
              </a:rPr>
              <a:t>	</a:t>
            </a:r>
            <a:r>
              <a:rPr lang="de-AT" sz="1200" dirty="0">
                <a:solidFill>
                  <a:schemeClr val="accent2"/>
                </a:solidFill>
              </a:rPr>
              <a:t>		</a:t>
            </a:r>
            <a:r>
              <a:rPr lang="de-AT" sz="1200" dirty="0"/>
              <a:t>35,00</a:t>
            </a:r>
            <a:endParaRPr lang="de-AT" sz="600" dirty="0">
              <a:solidFill>
                <a:schemeClr val="accent2"/>
              </a:solidFill>
            </a:endParaRPr>
          </a:p>
          <a:p>
            <a:r>
              <a:rPr lang="de-AT" sz="1200" dirty="0"/>
              <a:t>Neusiedlersee, Burgenland</a:t>
            </a:r>
          </a:p>
          <a:p>
            <a:r>
              <a:rPr lang="de-DE" sz="1200" dirty="0">
                <a:solidFill>
                  <a:schemeClr val="bg1">
                    <a:lumMod val="50000"/>
                  </a:schemeClr>
                </a:solidFill>
              </a:rPr>
              <a:t>Schwarzes Rubinrot, in der Nase feine Mischung aus Kirsch und Weichsel, sehr fruchtig und vielseitig, am Gaumen volles Tannin, lang anhaltend und kraftvoll am Gaumen und Abgang.</a:t>
            </a:r>
            <a:endParaRPr lang="de-AT" sz="1200" dirty="0">
              <a:solidFill>
                <a:schemeClr val="bg1">
                  <a:lumMod val="50000"/>
                </a:schemeClr>
              </a:solidFill>
            </a:endParaRPr>
          </a:p>
        </p:txBody>
      </p:sp>
      <p:cxnSp>
        <p:nvCxnSpPr>
          <p:cNvPr id="22" name="Gewinkelte Verbindung 15">
            <a:extLst>
              <a:ext uri="{FF2B5EF4-FFF2-40B4-BE49-F238E27FC236}">
                <a16:creationId xmlns:a16="http://schemas.microsoft.com/office/drawing/2014/main" id="{CAF59220-FE8D-4AB7-3B9B-018D9856E4E3}"/>
              </a:ext>
            </a:extLst>
          </p:cNvPr>
          <p:cNvCxnSpPr>
            <a:cxnSpLocks/>
          </p:cNvCxnSpPr>
          <p:nvPr/>
        </p:nvCxnSpPr>
        <p:spPr>
          <a:xfrm>
            <a:off x="778104" y="3365292"/>
            <a:ext cx="8938650" cy="487400"/>
          </a:xfrm>
          <a:prstGeom prst="bentConnector3">
            <a:avLst>
              <a:gd name="adj1" fmla="val 100059"/>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feld 9">
            <a:extLst>
              <a:ext uri="{FF2B5EF4-FFF2-40B4-BE49-F238E27FC236}">
                <a16:creationId xmlns:a16="http://schemas.microsoft.com/office/drawing/2014/main" id="{BCE5F443-BF89-B00D-F73F-072F20B41629}"/>
              </a:ext>
            </a:extLst>
          </p:cNvPr>
          <p:cNvSpPr txBox="1"/>
          <p:nvPr/>
        </p:nvSpPr>
        <p:spPr>
          <a:xfrm>
            <a:off x="697832" y="4043924"/>
            <a:ext cx="6258660" cy="1200329"/>
          </a:xfrm>
          <a:prstGeom prst="rect">
            <a:avLst/>
          </a:prstGeom>
          <a:noFill/>
        </p:spPr>
        <p:txBody>
          <a:bodyPr wrap="square" rtlCol="0">
            <a:spAutoFit/>
          </a:bodyPr>
          <a:lstStyle/>
          <a:p>
            <a:r>
              <a:rPr lang="de-DE" sz="1200" b="1" dirty="0"/>
              <a:t>Merlot, Weingut </a:t>
            </a:r>
            <a:r>
              <a:rPr lang="de-DE" sz="1200" b="1" dirty="0" err="1"/>
              <a:t>Grassl</a:t>
            </a:r>
            <a:r>
              <a:rPr lang="de-DE" sz="1200" b="1" dirty="0"/>
              <a:t> „</a:t>
            </a:r>
            <a:r>
              <a:rPr lang="de-DE" sz="1200" b="1" dirty="0" err="1"/>
              <a:t>Nepomukhof</a:t>
            </a:r>
            <a:r>
              <a:rPr lang="de-DE" sz="1200" b="1" dirty="0"/>
              <a:t>“ </a:t>
            </a:r>
            <a:r>
              <a:rPr lang="de-AT" sz="1200" b="1" baseline="30000" dirty="0"/>
              <a:t>O</a:t>
            </a:r>
            <a:r>
              <a:rPr lang="de-AT" sz="1200" b="1" dirty="0"/>
              <a:t> </a:t>
            </a:r>
            <a:r>
              <a:rPr lang="de-AT" sz="1200" b="1" baseline="30000" dirty="0"/>
              <a:t> </a:t>
            </a:r>
            <a:r>
              <a:rPr lang="de-AT" sz="1200" b="1" baseline="30000" dirty="0">
                <a:solidFill>
                  <a:schemeClr val="accent2"/>
                </a:solidFill>
              </a:rPr>
              <a:t>	</a:t>
            </a:r>
            <a:r>
              <a:rPr lang="de-AT" sz="1200" b="1" dirty="0">
                <a:solidFill>
                  <a:schemeClr val="accent2"/>
                </a:solidFill>
              </a:rPr>
              <a:t>	</a:t>
            </a:r>
            <a:r>
              <a:rPr lang="de-AT" sz="1200" dirty="0">
                <a:solidFill>
                  <a:schemeClr val="accent2"/>
                </a:solidFill>
              </a:rPr>
              <a:t>		</a:t>
            </a:r>
            <a:r>
              <a:rPr lang="de-AT" sz="1200" dirty="0"/>
              <a:t>50,00</a:t>
            </a:r>
            <a:endParaRPr lang="de-AT" sz="600" dirty="0">
              <a:solidFill>
                <a:schemeClr val="accent2"/>
              </a:solidFill>
            </a:endParaRPr>
          </a:p>
          <a:p>
            <a:r>
              <a:rPr lang="de-AT" sz="1200" dirty="0" err="1"/>
              <a:t>Göttlesbrunn</a:t>
            </a:r>
            <a:r>
              <a:rPr lang="de-AT" sz="1200" dirty="0"/>
              <a:t>, Niederösterreich</a:t>
            </a:r>
          </a:p>
          <a:p>
            <a:r>
              <a:rPr lang="de-DE" sz="1200" dirty="0"/>
              <a:t>Kräftiges Rubingranat, in der Nase reife, kräftige, typische </a:t>
            </a:r>
            <a:r>
              <a:rPr lang="de-DE" sz="1200" dirty="0" err="1"/>
              <a:t>Merlotfrucht</a:t>
            </a:r>
            <a:r>
              <a:rPr lang="de-DE" sz="1200" dirty="0"/>
              <a:t>, rotes </a:t>
            </a:r>
            <a:r>
              <a:rPr lang="de-DE" sz="1200" dirty="0" err="1"/>
              <a:t>Beerenkonfit</a:t>
            </a:r>
            <a:r>
              <a:rPr lang="de-DE" sz="1200" dirty="0"/>
              <a:t> mit </a:t>
            </a:r>
            <a:r>
              <a:rPr lang="de-DE" sz="1200" dirty="0" err="1"/>
              <a:t>Edelholzund</a:t>
            </a:r>
            <a:r>
              <a:rPr lang="de-DE" sz="1200" dirty="0"/>
              <a:t> Gewürznelkennoten, am Gaumen </a:t>
            </a:r>
            <a:r>
              <a:rPr lang="de-DE" sz="1200" dirty="0" err="1"/>
              <a:t>stoffig</a:t>
            </a:r>
            <a:r>
              <a:rPr lang="de-DE" sz="1200" dirty="0"/>
              <a:t>, feinwürzig, elegante Textur, kräftige präsente Tannine, angenehme </a:t>
            </a:r>
            <a:r>
              <a:rPr lang="de-DE" sz="1200" dirty="0" err="1"/>
              <a:t>Dörrzwetschkenfrucht</a:t>
            </a:r>
            <a:r>
              <a:rPr lang="de-DE" sz="1200" dirty="0"/>
              <a:t>, dunkle Waldbeeren, guter lang anhaltender Abgang. </a:t>
            </a:r>
            <a:endParaRPr lang="de-AT" sz="1200" dirty="0">
              <a:solidFill>
                <a:schemeClr val="bg1">
                  <a:lumMod val="50000"/>
                </a:schemeClr>
              </a:solidFill>
            </a:endParaRPr>
          </a:p>
        </p:txBody>
      </p:sp>
      <p:pic>
        <p:nvPicPr>
          <p:cNvPr id="34" name="Grafik 33" descr="Ein Bild, das Schwarz, Dunkelheit enthält.&#10;&#10;Automatisch generierte Beschreibung">
            <a:extLst>
              <a:ext uri="{FF2B5EF4-FFF2-40B4-BE49-F238E27FC236}">
                <a16:creationId xmlns:a16="http://schemas.microsoft.com/office/drawing/2014/main" id="{76101778-D090-1D31-8AC8-89EB0639A1CD}"/>
              </a:ext>
            </a:extLst>
          </p:cNvPr>
          <p:cNvPicPr>
            <a:picLocks noChangeAspect="1"/>
          </p:cNvPicPr>
          <p:nvPr/>
        </p:nvPicPr>
        <p:blipFill>
          <a:blip r:embed="rId2"/>
          <a:stretch>
            <a:fillRect/>
          </a:stretch>
        </p:blipFill>
        <p:spPr>
          <a:xfrm>
            <a:off x="3477370" y="4018875"/>
            <a:ext cx="245442" cy="242348"/>
          </a:xfrm>
          <a:prstGeom prst="rect">
            <a:avLst/>
          </a:prstGeom>
        </p:spPr>
      </p:pic>
      <p:cxnSp>
        <p:nvCxnSpPr>
          <p:cNvPr id="47" name="Gewinkelte Verbindung 14">
            <a:extLst>
              <a:ext uri="{FF2B5EF4-FFF2-40B4-BE49-F238E27FC236}">
                <a16:creationId xmlns:a16="http://schemas.microsoft.com/office/drawing/2014/main" id="{88D279C0-C10A-E9BE-403E-7B83A80DA41A}"/>
              </a:ext>
            </a:extLst>
          </p:cNvPr>
          <p:cNvCxnSpPr>
            <a:cxnSpLocks/>
          </p:cNvCxnSpPr>
          <p:nvPr/>
        </p:nvCxnSpPr>
        <p:spPr>
          <a:xfrm flipV="1">
            <a:off x="778104" y="3591232"/>
            <a:ext cx="8641159" cy="673470"/>
          </a:xfrm>
          <a:prstGeom prst="bentConnector3">
            <a:avLst>
              <a:gd name="adj1" fmla="val 100047"/>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0831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554957" y="1305426"/>
            <a:ext cx="9589168" cy="5016758"/>
          </a:xfrm>
          <a:prstGeom prst="rect">
            <a:avLst/>
          </a:prstGeom>
          <a:noFill/>
        </p:spPr>
        <p:txBody>
          <a:bodyPr wrap="square" rtlCol="0">
            <a:spAutoFit/>
          </a:bodyPr>
          <a:lstStyle/>
          <a:p>
            <a:endParaRPr lang="de-DE" sz="1200" dirty="0"/>
          </a:p>
          <a:p>
            <a:r>
              <a:rPr lang="de-DE" sz="1100" b="1" dirty="0"/>
              <a:t>Erklärung zur ALLERGEN-Auszeichnung:</a:t>
            </a:r>
            <a:endParaRPr lang="de-AT" sz="1100" dirty="0"/>
          </a:p>
          <a:p>
            <a:r>
              <a:rPr lang="de-DE" sz="1100" dirty="0"/>
              <a:t>Die Buchstaben nach den Weinen entsprechen den folgenden Allergenen</a:t>
            </a:r>
            <a:endParaRPr lang="de-AT" sz="1100" dirty="0"/>
          </a:p>
          <a:p>
            <a:r>
              <a:rPr lang="de-AT" sz="1100" dirty="0"/>
              <a:t> </a:t>
            </a:r>
          </a:p>
          <a:p>
            <a:r>
              <a:rPr lang="de-AT" sz="1100" b="1" dirty="0"/>
              <a:t>A</a:t>
            </a:r>
            <a:r>
              <a:rPr lang="de-AT" sz="1100" dirty="0"/>
              <a:t> </a:t>
            </a:r>
            <a:r>
              <a:rPr lang="de-AT" sz="1100" dirty="0" err="1"/>
              <a:t>Glutenhaltiges</a:t>
            </a:r>
            <a:r>
              <a:rPr lang="de-AT" sz="1100" dirty="0"/>
              <a:t> Getreide (d.h. Weizen, Roggen, Gerste, Hafer, Dinkel, </a:t>
            </a:r>
            <a:r>
              <a:rPr lang="de-AT" sz="1100" dirty="0" err="1"/>
              <a:t>Kamut</a:t>
            </a:r>
            <a:r>
              <a:rPr lang="de-AT" sz="1100" dirty="0"/>
              <a:t> oder abgewandelte Stämme) und daraus hergestellte Erzeugnisse </a:t>
            </a:r>
            <a:r>
              <a:rPr lang="de-AT" sz="1100" b="1" dirty="0"/>
              <a:t>B</a:t>
            </a:r>
            <a:r>
              <a:rPr lang="de-AT" sz="1100" dirty="0"/>
              <a:t> Krebstiere und daraus gewonnene Erzeugnisse </a:t>
            </a:r>
            <a:r>
              <a:rPr lang="de-AT" sz="1100" b="1" dirty="0"/>
              <a:t>C</a:t>
            </a:r>
            <a:r>
              <a:rPr lang="de-AT" sz="1100" dirty="0"/>
              <a:t> Eier von Geflügel und daraus gewonnene Erzeugnisse </a:t>
            </a:r>
            <a:r>
              <a:rPr lang="de-AT" sz="1100" b="1" dirty="0"/>
              <a:t>D</a:t>
            </a:r>
            <a:r>
              <a:rPr lang="de-AT" sz="1100" dirty="0"/>
              <a:t> Fische und daraus gewonnene Erzeugnisse </a:t>
            </a:r>
            <a:r>
              <a:rPr lang="de-AT" sz="1100" b="1" dirty="0"/>
              <a:t>E</a:t>
            </a:r>
            <a:r>
              <a:rPr lang="de-AT" sz="1100" dirty="0"/>
              <a:t> Erdnüsse und daraus gewonnene Erzeugnisse </a:t>
            </a:r>
            <a:r>
              <a:rPr lang="de-AT" sz="1100" b="1" dirty="0"/>
              <a:t>F</a:t>
            </a:r>
            <a:r>
              <a:rPr lang="de-AT" sz="1100" dirty="0"/>
              <a:t> Sojabohnen und daraus gewonnene Erzeugnisse </a:t>
            </a:r>
            <a:r>
              <a:rPr lang="de-AT" sz="1100" b="1" dirty="0"/>
              <a:t>G</a:t>
            </a:r>
            <a:r>
              <a:rPr lang="de-AT" sz="1100" dirty="0"/>
              <a:t> Milch und daraus gewonnene Erzeugnisse (einschließlich Laktose) </a:t>
            </a:r>
            <a:r>
              <a:rPr lang="de-AT" sz="1100" b="1" dirty="0"/>
              <a:t>H</a:t>
            </a:r>
            <a:r>
              <a:rPr lang="de-AT" sz="1100" dirty="0"/>
              <a:t> Schalenfrüchte (d.h. Hasel-, Wal-, </a:t>
            </a:r>
            <a:r>
              <a:rPr lang="de-AT" sz="1100" dirty="0" err="1"/>
              <a:t>Cashew</a:t>
            </a:r>
            <a:r>
              <a:rPr lang="de-AT" sz="1100" dirty="0"/>
              <a:t>-, </a:t>
            </a:r>
            <a:r>
              <a:rPr lang="de-AT" sz="1100" dirty="0" err="1"/>
              <a:t>Pekan</a:t>
            </a:r>
            <a:r>
              <a:rPr lang="de-AT" sz="1100" dirty="0"/>
              <a:t>-, Para-, </a:t>
            </a:r>
            <a:r>
              <a:rPr lang="de-AT" sz="1100" dirty="0" err="1"/>
              <a:t>Macadamia</a:t>
            </a:r>
            <a:r>
              <a:rPr lang="de-AT" sz="1100" dirty="0"/>
              <a:t>- und </a:t>
            </a:r>
            <a:r>
              <a:rPr lang="de-AT" sz="1100" dirty="0" err="1"/>
              <a:t>Queenslandnuss</a:t>
            </a:r>
            <a:r>
              <a:rPr lang="de-AT" sz="1100" dirty="0"/>
              <a:t> sowie Pistazie und Mandel) und daraus hergestellte Erzeugnisse </a:t>
            </a:r>
            <a:r>
              <a:rPr lang="de-AT" sz="1100" b="1" dirty="0"/>
              <a:t>L</a:t>
            </a:r>
            <a:r>
              <a:rPr lang="de-AT" sz="1100" dirty="0"/>
              <a:t> Sellerie und daraus gewonnene Erzeugnisse </a:t>
            </a:r>
            <a:r>
              <a:rPr lang="de-AT" sz="1100" b="1" dirty="0"/>
              <a:t>M</a:t>
            </a:r>
            <a:r>
              <a:rPr lang="de-AT" sz="1100" dirty="0"/>
              <a:t> Senf und daraus gewonnene Erzeugnisse </a:t>
            </a:r>
            <a:r>
              <a:rPr lang="de-AT" sz="1100" b="1" dirty="0"/>
              <a:t>N</a:t>
            </a:r>
            <a:r>
              <a:rPr lang="de-AT" sz="1100" dirty="0"/>
              <a:t> Sesamsamen und daraus gewonnene Erzeugnisse </a:t>
            </a:r>
            <a:r>
              <a:rPr lang="de-AT" sz="1100" b="1" dirty="0"/>
              <a:t>O</a:t>
            </a:r>
            <a:r>
              <a:rPr lang="de-AT" sz="1100" dirty="0"/>
              <a:t> Schwefeldioxid und Sulfite (ab zehn Milligramm pro Kilogramm oder Liter, angegeben in SO2) </a:t>
            </a:r>
            <a:r>
              <a:rPr lang="de-AT" sz="1100" b="1" dirty="0"/>
              <a:t>P</a:t>
            </a:r>
            <a:r>
              <a:rPr lang="de-AT" sz="1100" dirty="0"/>
              <a:t> Lupinen und daraus hergestellte Erzeugnisse </a:t>
            </a:r>
            <a:r>
              <a:rPr lang="de-AT" sz="1100" b="1" dirty="0"/>
              <a:t>R</a:t>
            </a:r>
            <a:r>
              <a:rPr lang="de-AT" sz="1100" dirty="0"/>
              <a:t> Weichtiere wie Schnecken, Muscheln, Tintenfische sowie daraus hergestellte Erzeugnisse.</a:t>
            </a:r>
          </a:p>
          <a:p>
            <a:r>
              <a:rPr lang="de-AT" sz="1100" dirty="0"/>
              <a:t>Eine Nennung erfolgt, wenn die bezeichneten Stoffe oder daraus hergestellte Erzeugnisse als Zutat im Endprodukt enthalten sind. Die Kennzeichnung der 14 Hauptallergene erfolgt entsprechend den gesetzlichen Vorschriften (EU-Lebensmittelinformationsverordnung 1169/2011). Es gibt darüber hinaus auch noch andere Stoffe, die Lebensmittelallergien oder Unverträglichkeiten auslösen können. Trotz sorgfältiger Herstellung unserer Gerichte können neben den gekennzeichneten Zutaten Spuren anderer Stoffe enthalten sein, die im Produktionsprozess in der Küche verwendet werden.</a:t>
            </a:r>
          </a:p>
          <a:p>
            <a:r>
              <a:rPr lang="de-AT" sz="1100" dirty="0"/>
              <a:t> </a:t>
            </a:r>
          </a:p>
          <a:p>
            <a:r>
              <a:rPr lang="de-AT" sz="1100" dirty="0"/>
              <a:t> </a:t>
            </a:r>
          </a:p>
          <a:p>
            <a:r>
              <a:rPr lang="en-GB" sz="1100" dirty="0"/>
              <a:t>ALLERGENS:</a:t>
            </a:r>
            <a:endParaRPr lang="de-AT" sz="1100" dirty="0"/>
          </a:p>
          <a:p>
            <a:r>
              <a:rPr lang="en-GB" sz="1100" dirty="0"/>
              <a:t>the letter code following the wine refers to allergens that may occur in the meal</a:t>
            </a:r>
            <a:endParaRPr lang="de-AT" sz="1100" dirty="0"/>
          </a:p>
          <a:p>
            <a:r>
              <a:rPr lang="en-GB" sz="1100" dirty="0"/>
              <a:t> </a:t>
            </a:r>
            <a:endParaRPr lang="de-AT" sz="1100" dirty="0"/>
          </a:p>
          <a:p>
            <a:r>
              <a:rPr lang="en-GB" sz="1100" b="1" dirty="0"/>
              <a:t>A</a:t>
            </a:r>
            <a:r>
              <a:rPr lang="en-GB" sz="1100" dirty="0"/>
              <a:t> Cereals containing gluten (wheat, rye, barley, oats, spelled, </a:t>
            </a:r>
            <a:r>
              <a:rPr lang="en-GB" sz="1100" dirty="0" err="1"/>
              <a:t>kamut</a:t>
            </a:r>
            <a:r>
              <a:rPr lang="en-GB" sz="1100" dirty="0"/>
              <a:t> or their hybrid varieties) and products made of them </a:t>
            </a:r>
            <a:r>
              <a:rPr lang="en-GB" sz="1100" b="1" dirty="0"/>
              <a:t>B</a:t>
            </a:r>
            <a:r>
              <a:rPr lang="en-GB" sz="1100" dirty="0"/>
              <a:t> Crustaceans and products made of them </a:t>
            </a:r>
            <a:r>
              <a:rPr lang="en-GB" sz="1100" b="1" dirty="0"/>
              <a:t>C</a:t>
            </a:r>
            <a:r>
              <a:rPr lang="en-GB" sz="1100" dirty="0"/>
              <a:t> Eggs and eggs products </a:t>
            </a:r>
            <a:r>
              <a:rPr lang="en-GB" sz="1100" b="1" dirty="0"/>
              <a:t>D</a:t>
            </a:r>
            <a:r>
              <a:rPr lang="en-GB" sz="1100" dirty="0"/>
              <a:t> Fish and fish products </a:t>
            </a:r>
            <a:r>
              <a:rPr lang="en-GB" sz="1100" b="1" dirty="0"/>
              <a:t>E</a:t>
            </a:r>
            <a:r>
              <a:rPr lang="en-GB" sz="1100" dirty="0"/>
              <a:t> Peanuts and peanuts products </a:t>
            </a:r>
            <a:r>
              <a:rPr lang="en-GB" sz="1100" b="1" dirty="0"/>
              <a:t>F</a:t>
            </a:r>
            <a:r>
              <a:rPr lang="en-GB" sz="1100" dirty="0"/>
              <a:t> Soybeans and soybeans products </a:t>
            </a:r>
            <a:r>
              <a:rPr lang="en-GB" sz="1100" b="1" dirty="0"/>
              <a:t>G</a:t>
            </a:r>
            <a:r>
              <a:rPr lang="en-GB" sz="1100" dirty="0"/>
              <a:t> Milk and dairy products, including lactose </a:t>
            </a:r>
            <a:r>
              <a:rPr lang="en-GB" sz="1100" b="1" dirty="0"/>
              <a:t>H</a:t>
            </a:r>
            <a:r>
              <a:rPr lang="en-GB" sz="1100" dirty="0"/>
              <a:t> Nuts, which are almonds, hazelnuts, walnuts, cashews, pecans, Brazil nuts, pistachios, macadamia nuts and Queensland nuts and their products </a:t>
            </a:r>
            <a:r>
              <a:rPr lang="en-GB" sz="1100" b="1" dirty="0"/>
              <a:t>L</a:t>
            </a:r>
            <a:r>
              <a:rPr lang="en-GB" sz="1100" dirty="0"/>
              <a:t> Celery and celery products </a:t>
            </a:r>
            <a:r>
              <a:rPr lang="en-GB" sz="1100" b="1" dirty="0"/>
              <a:t>M</a:t>
            </a:r>
            <a:r>
              <a:rPr lang="en-GB" sz="1100" dirty="0"/>
              <a:t> Mustard and mustard products </a:t>
            </a:r>
            <a:r>
              <a:rPr lang="en-GB" sz="1100" b="1" dirty="0"/>
              <a:t>N</a:t>
            </a:r>
            <a:r>
              <a:rPr lang="en-GB" sz="1100" dirty="0"/>
              <a:t> Sesame seeds and sesame products </a:t>
            </a:r>
            <a:r>
              <a:rPr lang="en-GB" sz="1100" b="1" dirty="0"/>
              <a:t>O</a:t>
            </a:r>
            <a:r>
              <a:rPr lang="en-GB" sz="1100" dirty="0"/>
              <a:t> </a:t>
            </a:r>
            <a:r>
              <a:rPr lang="en-GB" sz="1100" dirty="0" err="1"/>
              <a:t>Sulfur</a:t>
            </a:r>
            <a:r>
              <a:rPr lang="en-GB" sz="1100" dirty="0"/>
              <a:t> dioxide and sulphites in concentrations higher than 10 mg/kg or 10 mg/l </a:t>
            </a:r>
            <a:r>
              <a:rPr lang="en-GB" sz="1100" b="1" dirty="0"/>
              <a:t>P</a:t>
            </a:r>
            <a:r>
              <a:rPr lang="en-GB" sz="1100" dirty="0"/>
              <a:t> </a:t>
            </a:r>
            <a:r>
              <a:rPr lang="en-GB" sz="1100" dirty="0" err="1"/>
              <a:t>Lupin</a:t>
            </a:r>
            <a:r>
              <a:rPr lang="en-GB" sz="1100" dirty="0"/>
              <a:t> and </a:t>
            </a:r>
            <a:r>
              <a:rPr lang="en-GB" sz="1100" dirty="0" err="1"/>
              <a:t>lupin</a:t>
            </a:r>
            <a:r>
              <a:rPr lang="en-GB" sz="1100" dirty="0"/>
              <a:t> products </a:t>
            </a:r>
            <a:r>
              <a:rPr lang="en-GB" sz="1100" b="1" dirty="0"/>
              <a:t>R</a:t>
            </a:r>
            <a:r>
              <a:rPr lang="en-GB" sz="1100" dirty="0"/>
              <a:t> Molluscs and molluscs products</a:t>
            </a:r>
            <a:r>
              <a:rPr lang="de-AT" sz="1100" dirty="0"/>
              <a:t>.</a:t>
            </a:r>
          </a:p>
          <a:p>
            <a:r>
              <a:rPr lang="en-GB" sz="1100" dirty="0"/>
              <a:t>Ingredients shall be clearly indicated on the food information when the food product contains the ingredient itself or products thereof. The 14 potential allergens should be indicated in accordance with the statutory provisions (Regulation EU No 1169/2011 on the provision of food information to consumers). In addition to these 14 allergens, there are other substances that may also trigger food allergies or cause food intolerances. Please note that despite meticulous care, our dishes may contain other substances that are used in the kitchen during food preparation (apart from the ingredients indicated in the food information).</a:t>
            </a:r>
            <a:endParaRPr lang="de-AT" sz="1100" dirty="0"/>
          </a:p>
        </p:txBody>
      </p:sp>
    </p:spTree>
    <p:extLst>
      <p:ext uri="{BB962C8B-B14F-4D97-AF65-F5344CB8AC3E}">
        <p14:creationId xmlns:p14="http://schemas.microsoft.com/office/powerpoint/2010/main" val="2140334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954107"/>
          </a:xfrm>
          <a:prstGeom prst="rect">
            <a:avLst/>
          </a:prstGeom>
          <a:noFill/>
        </p:spPr>
        <p:txBody>
          <a:bodyPr wrap="square" rtlCol="0">
            <a:spAutoFit/>
          </a:bodyPr>
          <a:lstStyle/>
          <a:p>
            <a:pPr algn="ctr"/>
            <a:r>
              <a:rPr lang="de-DE" sz="2200" dirty="0"/>
              <a:t>Wein aus Österreich</a:t>
            </a:r>
          </a:p>
          <a:p>
            <a:r>
              <a:rPr lang="de-DE" sz="2200" dirty="0"/>
              <a:t>Unsere offenen Weißweine</a:t>
            </a:r>
          </a:p>
          <a:p>
            <a:r>
              <a:rPr lang="de-DE" sz="1200" dirty="0"/>
              <a:t>					1/8 l	0,75 Fl.</a:t>
            </a:r>
          </a:p>
        </p:txBody>
      </p:sp>
      <p:sp>
        <p:nvSpPr>
          <p:cNvPr id="26" name="Textfeld 25"/>
          <p:cNvSpPr txBox="1"/>
          <p:nvPr/>
        </p:nvSpPr>
        <p:spPr>
          <a:xfrm>
            <a:off x="697833" y="1410810"/>
            <a:ext cx="6582884" cy="1107996"/>
          </a:xfrm>
          <a:prstGeom prst="rect">
            <a:avLst/>
          </a:prstGeom>
          <a:noFill/>
        </p:spPr>
        <p:txBody>
          <a:bodyPr wrap="square" rtlCol="0">
            <a:spAutoFit/>
          </a:bodyPr>
          <a:lstStyle/>
          <a:p>
            <a:r>
              <a:rPr lang="de-AT" sz="1200" b="1" dirty="0"/>
              <a:t>Grüner Veltliner Nimmervoll </a:t>
            </a:r>
            <a:r>
              <a:rPr lang="de-AT" sz="1200" b="1" baseline="30000" dirty="0"/>
              <a:t>O</a:t>
            </a:r>
            <a:r>
              <a:rPr lang="de-AT" sz="1200" b="1" dirty="0"/>
              <a:t>	</a:t>
            </a:r>
            <a:r>
              <a:rPr lang="de-AT" sz="1200" dirty="0"/>
              <a:t>		5,30	30,00</a:t>
            </a:r>
          </a:p>
          <a:p>
            <a:endParaRPr lang="de-AT" sz="600" dirty="0"/>
          </a:p>
          <a:p>
            <a:r>
              <a:rPr lang="de-AT" sz="1200" dirty="0" err="1"/>
              <a:t>Wagram</a:t>
            </a:r>
            <a:r>
              <a:rPr lang="de-AT" sz="1200" dirty="0"/>
              <a:t>, Niederösterreich</a:t>
            </a:r>
          </a:p>
          <a:p>
            <a:r>
              <a:rPr lang="de-DE" sz="1200" dirty="0">
                <a:solidFill>
                  <a:schemeClr val="bg1">
                    <a:lumMod val="50000"/>
                  </a:schemeClr>
                </a:solidFill>
              </a:rPr>
              <a:t>Grüner Veltliner in seiner ursprünglichsten Form. Würzig, fruchtbetont und leichtgewichtig. Der Querschnitt unserer erstgelesenen </a:t>
            </a:r>
            <a:r>
              <a:rPr lang="de-DE" sz="1200" dirty="0" err="1">
                <a:solidFill>
                  <a:schemeClr val="bg1">
                    <a:lumMod val="50000"/>
                  </a:schemeClr>
                </a:solidFill>
              </a:rPr>
              <a:t>Veltlinertrauben</a:t>
            </a:r>
            <a:r>
              <a:rPr lang="de-DE" sz="1200" dirty="0">
                <a:solidFill>
                  <a:schemeClr val="bg1">
                    <a:lumMod val="50000"/>
                  </a:schemeClr>
                </a:solidFill>
              </a:rPr>
              <a:t>. Ein Klassiker für alle Anlässe, geradlinig und authentisch. So wie es besonders viel Spaß macht.</a:t>
            </a:r>
            <a:endParaRPr lang="de-AT" sz="1200" dirty="0">
              <a:solidFill>
                <a:schemeClr val="bg1">
                  <a:lumMod val="50000"/>
                </a:schemeClr>
              </a:solidFill>
            </a:endParaRPr>
          </a:p>
        </p:txBody>
      </p:sp>
      <p:sp>
        <p:nvSpPr>
          <p:cNvPr id="51" name="Textfeld 50"/>
          <p:cNvSpPr txBox="1"/>
          <p:nvPr/>
        </p:nvSpPr>
        <p:spPr>
          <a:xfrm>
            <a:off x="693821" y="2607395"/>
            <a:ext cx="6582884" cy="923330"/>
          </a:xfrm>
          <a:prstGeom prst="rect">
            <a:avLst/>
          </a:prstGeom>
          <a:noFill/>
        </p:spPr>
        <p:txBody>
          <a:bodyPr wrap="square" rtlCol="0">
            <a:spAutoFit/>
          </a:bodyPr>
          <a:lstStyle/>
          <a:p>
            <a:r>
              <a:rPr lang="de-AT" sz="1200" b="1" dirty="0"/>
              <a:t>Chardonnay Auer </a:t>
            </a:r>
            <a:r>
              <a:rPr lang="de-AT" sz="1200" b="1" baseline="30000" dirty="0"/>
              <a:t>O</a:t>
            </a:r>
            <a:r>
              <a:rPr lang="de-AT" sz="1200" b="1" dirty="0"/>
              <a:t> DAC 		</a:t>
            </a:r>
            <a:r>
              <a:rPr lang="de-AT" sz="1200" dirty="0"/>
              <a:t>		5,50	30,00</a:t>
            </a:r>
          </a:p>
          <a:p>
            <a:endParaRPr lang="de-AT" sz="600" dirty="0"/>
          </a:p>
          <a:p>
            <a:r>
              <a:rPr lang="de-AT" sz="1200" dirty="0"/>
              <a:t>Bruck an der Leitha, Niederösterreich</a:t>
            </a:r>
          </a:p>
          <a:p>
            <a:r>
              <a:rPr lang="de-DE" sz="1200" dirty="0">
                <a:solidFill>
                  <a:schemeClr val="bg1">
                    <a:lumMod val="50000"/>
                  </a:schemeClr>
                </a:solidFill>
              </a:rPr>
              <a:t>Helles Gelb, exotische Frucht verbunden mit frischer Limette, ein Hauch von Birnen und Orangenzesten, mineralisch salzig, elegant und anhaltend.</a:t>
            </a:r>
            <a:endParaRPr lang="de-AT" sz="1200" dirty="0">
              <a:solidFill>
                <a:schemeClr val="bg1">
                  <a:lumMod val="50000"/>
                </a:schemeClr>
              </a:solidFill>
            </a:endParaRPr>
          </a:p>
        </p:txBody>
      </p:sp>
      <p:grpSp>
        <p:nvGrpSpPr>
          <p:cNvPr id="20" name="Gruppieren 19"/>
          <p:cNvGrpSpPr/>
          <p:nvPr/>
        </p:nvGrpSpPr>
        <p:grpSpPr>
          <a:xfrm>
            <a:off x="4221483" y="2547928"/>
            <a:ext cx="5641759" cy="2899975"/>
            <a:chOff x="0" y="0"/>
            <a:chExt cx="5016079" cy="2579043"/>
          </a:xfrm>
        </p:grpSpPr>
        <p:sp>
          <p:nvSpPr>
            <p:cNvPr id="21" name="Freihandform 20"/>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2" name="Freihandform 21"/>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3" name="Freihandform 22"/>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4" name="Freihandform 23"/>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5" name="Freihandform 24"/>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cxnSp>
        <p:nvCxnSpPr>
          <p:cNvPr id="36" name="Gewinkelte Verbindung 35"/>
          <p:cNvCxnSpPr/>
          <p:nvPr/>
        </p:nvCxnSpPr>
        <p:spPr>
          <a:xfrm>
            <a:off x="778104" y="1685925"/>
            <a:ext cx="7842021" cy="1492844"/>
          </a:xfrm>
          <a:prstGeom prst="bentConnector3">
            <a:avLst>
              <a:gd name="adj1" fmla="val 99921"/>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Gewinkelte Verbindung 51"/>
          <p:cNvCxnSpPr>
            <a:cxnSpLocks/>
          </p:cNvCxnSpPr>
          <p:nvPr/>
        </p:nvCxnSpPr>
        <p:spPr>
          <a:xfrm>
            <a:off x="778104" y="2867955"/>
            <a:ext cx="8727562" cy="557633"/>
          </a:xfrm>
          <a:prstGeom prst="bentConnector3">
            <a:avLst>
              <a:gd name="adj1" fmla="val 99952"/>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Rechteck 104"/>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8" name="Textfeld 17"/>
          <p:cNvSpPr txBox="1"/>
          <p:nvPr/>
        </p:nvSpPr>
        <p:spPr>
          <a:xfrm>
            <a:off x="693821" y="5927931"/>
            <a:ext cx="6582884" cy="923330"/>
          </a:xfrm>
          <a:prstGeom prst="rect">
            <a:avLst/>
          </a:prstGeom>
          <a:noFill/>
        </p:spPr>
        <p:txBody>
          <a:bodyPr wrap="square" rtlCol="0">
            <a:spAutoFit/>
          </a:bodyPr>
          <a:lstStyle/>
          <a:p>
            <a:r>
              <a:rPr lang="de-DE" sz="1200" b="1" dirty="0"/>
              <a:t>Rosé, Weingut Allacher </a:t>
            </a:r>
            <a:r>
              <a:rPr lang="de-AT" sz="1200" b="1" baseline="30000" dirty="0"/>
              <a:t>O</a:t>
            </a:r>
            <a:r>
              <a:rPr lang="de-AT" sz="1200" dirty="0">
                <a:solidFill>
                  <a:srgbClr val="FFC000"/>
                </a:solidFill>
              </a:rPr>
              <a:t>				</a:t>
            </a:r>
            <a:r>
              <a:rPr lang="de-AT" sz="1200" dirty="0"/>
              <a:t>5,30</a:t>
            </a:r>
            <a:r>
              <a:rPr lang="de-AT" sz="1200" dirty="0">
                <a:solidFill>
                  <a:srgbClr val="FFC000"/>
                </a:solidFill>
              </a:rPr>
              <a:t>	</a:t>
            </a:r>
            <a:r>
              <a:rPr lang="de-AT" sz="1200" dirty="0"/>
              <a:t>30,00</a:t>
            </a:r>
            <a:endParaRPr lang="de-AT" sz="600" dirty="0"/>
          </a:p>
          <a:p>
            <a:pPr fontAlgn="base"/>
            <a:endParaRPr lang="de-DE" sz="600" dirty="0">
              <a:solidFill>
                <a:srgbClr val="FFC000"/>
              </a:solidFill>
            </a:endParaRPr>
          </a:p>
          <a:p>
            <a:pPr fontAlgn="base"/>
            <a:r>
              <a:rPr lang="de-DE" sz="1200" dirty="0"/>
              <a:t>Gols, Burgenland</a:t>
            </a:r>
          </a:p>
          <a:p>
            <a:pPr fontAlgn="base"/>
            <a:r>
              <a:rPr lang="de-AT" sz="1200" dirty="0">
                <a:solidFill>
                  <a:schemeClr val="bg1">
                    <a:lumMod val="50000"/>
                  </a:schemeClr>
                </a:solidFill>
              </a:rPr>
              <a:t>Ein klassischer </a:t>
            </a:r>
            <a:r>
              <a:rPr lang="de-AT" sz="1200" dirty="0" err="1">
                <a:solidFill>
                  <a:schemeClr val="bg1">
                    <a:lumMod val="50000"/>
                  </a:schemeClr>
                </a:solidFill>
              </a:rPr>
              <a:t>Zweigelt</a:t>
            </a:r>
            <a:r>
              <a:rPr lang="de-AT" sz="1200" dirty="0">
                <a:solidFill>
                  <a:schemeClr val="bg1">
                    <a:lumMod val="50000"/>
                  </a:schemeClr>
                </a:solidFill>
              </a:rPr>
              <a:t> Rosé, zartes Rosa, in der Nase reife Ribisel und frische Himbeeren, am Gaumen sehr fruchtig und ausgewogen mit harmonischem Säure-Zucker Spiel.</a:t>
            </a:r>
          </a:p>
        </p:txBody>
      </p:sp>
      <p:cxnSp>
        <p:nvCxnSpPr>
          <p:cNvPr id="19" name="Gewinkelte Verbindung 18"/>
          <p:cNvCxnSpPr>
            <a:cxnSpLocks/>
          </p:cNvCxnSpPr>
          <p:nvPr/>
        </p:nvCxnSpPr>
        <p:spPr>
          <a:xfrm flipV="1">
            <a:off x="778104" y="3779837"/>
            <a:ext cx="8886596" cy="2430840"/>
          </a:xfrm>
          <a:prstGeom prst="bentConnector3">
            <a:avLst>
              <a:gd name="adj1" fmla="val 100019"/>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feld 26"/>
          <p:cNvSpPr txBox="1"/>
          <p:nvPr/>
        </p:nvSpPr>
        <p:spPr>
          <a:xfrm>
            <a:off x="687195" y="4779580"/>
            <a:ext cx="6582884" cy="1107996"/>
          </a:xfrm>
          <a:prstGeom prst="rect">
            <a:avLst/>
          </a:prstGeom>
          <a:noFill/>
        </p:spPr>
        <p:txBody>
          <a:bodyPr wrap="square" rtlCol="0">
            <a:spAutoFit/>
          </a:bodyPr>
          <a:lstStyle/>
          <a:p>
            <a:r>
              <a:rPr lang="de-DE" sz="1200" b="1" dirty="0"/>
              <a:t>Riesling, Weingut Oskar Hager </a:t>
            </a:r>
            <a:r>
              <a:rPr lang="de-AT" sz="1200" b="1" baseline="30000" dirty="0"/>
              <a:t>O </a:t>
            </a:r>
            <a:r>
              <a:rPr lang="de-AT" sz="1200" b="1" dirty="0"/>
              <a:t>DAC </a:t>
            </a:r>
            <a:r>
              <a:rPr lang="de-AT" sz="1200" b="1" dirty="0">
                <a:solidFill>
                  <a:srgbClr val="FF0000"/>
                </a:solidFill>
              </a:rPr>
              <a:t>	</a:t>
            </a:r>
            <a:r>
              <a:rPr lang="de-AT" sz="1200" dirty="0">
                <a:solidFill>
                  <a:srgbClr val="FF0000"/>
                </a:solidFill>
              </a:rPr>
              <a:t>		</a:t>
            </a:r>
            <a:r>
              <a:rPr lang="de-AT" sz="1200" dirty="0"/>
              <a:t>5,50</a:t>
            </a:r>
            <a:r>
              <a:rPr lang="de-AT" sz="1200" dirty="0">
                <a:solidFill>
                  <a:srgbClr val="FF0000"/>
                </a:solidFill>
              </a:rPr>
              <a:t>	</a:t>
            </a:r>
            <a:r>
              <a:rPr lang="de-AT" sz="1200" dirty="0"/>
              <a:t>31,00</a:t>
            </a:r>
          </a:p>
          <a:p>
            <a:endParaRPr lang="de-AT" sz="600" dirty="0">
              <a:solidFill>
                <a:srgbClr val="FF0000"/>
              </a:solidFill>
            </a:endParaRPr>
          </a:p>
          <a:p>
            <a:pPr fontAlgn="base"/>
            <a:r>
              <a:rPr lang="de-DE" sz="1200" dirty="0" err="1"/>
              <a:t>Kamptal</a:t>
            </a:r>
            <a:r>
              <a:rPr lang="de-DE" sz="1200" dirty="0"/>
              <a:t> DAC, Niederösterreich</a:t>
            </a:r>
            <a:endParaRPr lang="de-AT" sz="1200" dirty="0"/>
          </a:p>
          <a:p>
            <a:r>
              <a:rPr lang="de-AT" sz="1200" dirty="0">
                <a:solidFill>
                  <a:schemeClr val="bg1">
                    <a:lumMod val="50000"/>
                  </a:schemeClr>
                </a:solidFill>
              </a:rPr>
              <a:t>Hellgelb, in der Nase typische Riesling-Pfirsich-Noten, feine </a:t>
            </a:r>
            <a:r>
              <a:rPr lang="de-AT" sz="1200" dirty="0" err="1">
                <a:solidFill>
                  <a:schemeClr val="bg1">
                    <a:lumMod val="50000"/>
                  </a:schemeClr>
                </a:solidFill>
              </a:rPr>
              <a:t>Marillenaromen</a:t>
            </a:r>
            <a:r>
              <a:rPr lang="de-AT" sz="1200" dirty="0">
                <a:solidFill>
                  <a:schemeClr val="bg1">
                    <a:lumMod val="50000"/>
                  </a:schemeClr>
                </a:solidFill>
              </a:rPr>
              <a:t>, leicht mineralische Anklänge, am Gaumen ebenfalls fruchtige Aromen, Steinobst und ein Hauch Exotik, sehr geschmeidig mit zartem Fruchtschmelz.</a:t>
            </a:r>
          </a:p>
        </p:txBody>
      </p:sp>
      <p:cxnSp>
        <p:nvCxnSpPr>
          <p:cNvPr id="29" name="Gewinkelte Verbindung 28"/>
          <p:cNvCxnSpPr/>
          <p:nvPr/>
        </p:nvCxnSpPr>
        <p:spPr>
          <a:xfrm flipV="1">
            <a:off x="778104" y="3059455"/>
            <a:ext cx="7933116" cy="1983325"/>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feld 1">
            <a:extLst>
              <a:ext uri="{FF2B5EF4-FFF2-40B4-BE49-F238E27FC236}">
                <a16:creationId xmlns:a16="http://schemas.microsoft.com/office/drawing/2014/main" id="{74F02063-8BC6-F102-CD6E-3BF00ED931CB}"/>
              </a:ext>
            </a:extLst>
          </p:cNvPr>
          <p:cNvSpPr txBox="1"/>
          <p:nvPr/>
        </p:nvSpPr>
        <p:spPr>
          <a:xfrm>
            <a:off x="682394" y="3678042"/>
            <a:ext cx="6582884" cy="923330"/>
          </a:xfrm>
          <a:prstGeom prst="rect">
            <a:avLst/>
          </a:prstGeom>
          <a:noFill/>
        </p:spPr>
        <p:txBody>
          <a:bodyPr wrap="square" rtlCol="0">
            <a:spAutoFit/>
          </a:bodyPr>
          <a:lstStyle/>
          <a:p>
            <a:r>
              <a:rPr lang="de-DE" sz="1200" b="1" dirty="0"/>
              <a:t>Sauvignon Blanc, Weingut </a:t>
            </a:r>
            <a:r>
              <a:rPr lang="de-DE" sz="1200" b="1" dirty="0" err="1"/>
              <a:t>Glatzer</a:t>
            </a:r>
            <a:r>
              <a:rPr lang="de-AT" sz="1200" b="1" dirty="0"/>
              <a:t> </a:t>
            </a:r>
            <a:r>
              <a:rPr lang="de-AT" sz="1200" b="1" baseline="30000" dirty="0"/>
              <a:t>O</a:t>
            </a:r>
            <a:r>
              <a:rPr lang="de-AT" sz="1200" dirty="0">
                <a:solidFill>
                  <a:srgbClr val="FF0000"/>
                </a:solidFill>
              </a:rPr>
              <a:t>			</a:t>
            </a:r>
            <a:r>
              <a:rPr lang="de-AT" sz="1200" dirty="0"/>
              <a:t> 6,00 </a:t>
            </a:r>
            <a:r>
              <a:rPr lang="de-AT" sz="1200" dirty="0">
                <a:solidFill>
                  <a:srgbClr val="FF0000"/>
                </a:solidFill>
              </a:rPr>
              <a:t>	</a:t>
            </a:r>
            <a:r>
              <a:rPr lang="de-AT" sz="1200" dirty="0"/>
              <a:t>33,00</a:t>
            </a:r>
            <a:endParaRPr lang="de-AT" sz="600" dirty="0"/>
          </a:p>
          <a:p>
            <a:pPr fontAlgn="base"/>
            <a:endParaRPr lang="de-DE" sz="600" dirty="0">
              <a:solidFill>
                <a:srgbClr val="FF0000"/>
              </a:solidFill>
            </a:endParaRPr>
          </a:p>
          <a:p>
            <a:pPr fontAlgn="base"/>
            <a:r>
              <a:rPr lang="de-DE" sz="1200" dirty="0" err="1"/>
              <a:t>Göttlesbrunn</a:t>
            </a:r>
            <a:r>
              <a:rPr lang="de-DE" sz="1200" dirty="0"/>
              <a:t>, </a:t>
            </a:r>
            <a:r>
              <a:rPr lang="de-DE" sz="1200" dirty="0" err="1"/>
              <a:t>Carnuntum</a:t>
            </a:r>
            <a:endParaRPr lang="de-AT" sz="1200" dirty="0"/>
          </a:p>
          <a:p>
            <a:r>
              <a:rPr lang="de-AT" sz="1200" dirty="0">
                <a:solidFill>
                  <a:schemeClr val="bg1">
                    <a:lumMod val="50000"/>
                  </a:schemeClr>
                </a:solidFill>
              </a:rPr>
              <a:t>Helles Grüngelb, in der Nase Stachelbeere und Brennnesseln, am Gaumen drahtige Struktur, frische grüne Noten, </a:t>
            </a:r>
            <a:r>
              <a:rPr lang="de-AT" sz="1200" dirty="0" err="1">
                <a:solidFill>
                  <a:schemeClr val="bg1">
                    <a:lumMod val="50000"/>
                  </a:schemeClr>
                </a:solidFill>
              </a:rPr>
              <a:t>Johannisbeerblätter</a:t>
            </a:r>
            <a:r>
              <a:rPr lang="de-AT" sz="1200" dirty="0">
                <a:solidFill>
                  <a:schemeClr val="bg1">
                    <a:lumMod val="50000"/>
                  </a:schemeClr>
                </a:solidFill>
              </a:rPr>
              <a:t>, leichte Würze, erfrischende Säure im Abgang.</a:t>
            </a:r>
          </a:p>
        </p:txBody>
      </p:sp>
      <p:cxnSp>
        <p:nvCxnSpPr>
          <p:cNvPr id="5" name="Gewinkelte Verbindung 19">
            <a:extLst>
              <a:ext uri="{FF2B5EF4-FFF2-40B4-BE49-F238E27FC236}">
                <a16:creationId xmlns:a16="http://schemas.microsoft.com/office/drawing/2014/main" id="{CD007E64-438D-9E18-116F-40A37FAD502B}"/>
              </a:ext>
            </a:extLst>
          </p:cNvPr>
          <p:cNvCxnSpPr>
            <a:cxnSpLocks/>
          </p:cNvCxnSpPr>
          <p:nvPr/>
        </p:nvCxnSpPr>
        <p:spPr>
          <a:xfrm flipV="1">
            <a:off x="778104" y="3505843"/>
            <a:ext cx="8746896" cy="438084"/>
          </a:xfrm>
          <a:prstGeom prst="bentConnector3">
            <a:avLst>
              <a:gd name="adj1" fmla="val 100052"/>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9327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954107"/>
          </a:xfrm>
          <a:prstGeom prst="rect">
            <a:avLst/>
          </a:prstGeom>
          <a:noFill/>
        </p:spPr>
        <p:txBody>
          <a:bodyPr wrap="square" rtlCol="0">
            <a:spAutoFit/>
          </a:bodyPr>
          <a:lstStyle/>
          <a:p>
            <a:pPr algn="ctr"/>
            <a:r>
              <a:rPr lang="de-DE" sz="2200" dirty="0"/>
              <a:t>Wein aus Österreich</a:t>
            </a:r>
          </a:p>
          <a:p>
            <a:r>
              <a:rPr lang="de-DE" sz="2200" dirty="0"/>
              <a:t>Unsere offenen Rotweine</a:t>
            </a:r>
          </a:p>
          <a:p>
            <a:r>
              <a:rPr lang="de-DE" sz="1200" dirty="0"/>
              <a:t>					1/8 l	0,75 Fl.</a:t>
            </a:r>
          </a:p>
        </p:txBody>
      </p:sp>
      <p:sp>
        <p:nvSpPr>
          <p:cNvPr id="26" name="Textfeld 25"/>
          <p:cNvSpPr txBox="1"/>
          <p:nvPr/>
        </p:nvSpPr>
        <p:spPr>
          <a:xfrm>
            <a:off x="697833" y="1410810"/>
            <a:ext cx="6582884" cy="923330"/>
          </a:xfrm>
          <a:prstGeom prst="rect">
            <a:avLst/>
          </a:prstGeom>
          <a:noFill/>
        </p:spPr>
        <p:txBody>
          <a:bodyPr wrap="square" rtlCol="0">
            <a:spAutoFit/>
          </a:bodyPr>
          <a:lstStyle/>
          <a:p>
            <a:r>
              <a:rPr lang="de-AT" sz="1200" b="1" dirty="0" err="1"/>
              <a:t>Zweigelt</a:t>
            </a:r>
            <a:r>
              <a:rPr lang="de-AT" sz="1200" b="1" dirty="0"/>
              <a:t> Schneider </a:t>
            </a:r>
            <a:r>
              <a:rPr lang="de-AT" sz="1200" b="1" baseline="30000" dirty="0"/>
              <a:t>O</a:t>
            </a:r>
            <a:r>
              <a:rPr lang="de-AT" sz="1200" b="1" dirty="0"/>
              <a:t>	</a:t>
            </a:r>
            <a:r>
              <a:rPr lang="de-AT" sz="1200" dirty="0"/>
              <a:t>			5,30	30,00</a:t>
            </a:r>
          </a:p>
          <a:p>
            <a:endParaRPr lang="de-AT" sz="600" dirty="0"/>
          </a:p>
          <a:p>
            <a:r>
              <a:rPr lang="de-AT" sz="1200" dirty="0"/>
              <a:t>Thermenregion, Niederösterreich</a:t>
            </a:r>
          </a:p>
          <a:p>
            <a:r>
              <a:rPr lang="de-DE" sz="1200" dirty="0">
                <a:solidFill>
                  <a:schemeClr val="bg1">
                    <a:lumMod val="50000"/>
                  </a:schemeClr>
                </a:solidFill>
              </a:rPr>
              <a:t>Rubin mit violetten Nuancen, in der Nase sehr feine Kirscharomen, einladende </a:t>
            </a:r>
            <a:r>
              <a:rPr lang="de-DE" sz="1200" dirty="0" err="1">
                <a:solidFill>
                  <a:schemeClr val="bg1">
                    <a:lumMod val="50000"/>
                  </a:schemeClr>
                </a:solidFill>
              </a:rPr>
              <a:t>Fruchtigkeit</a:t>
            </a:r>
            <a:r>
              <a:rPr lang="de-DE" sz="1200" dirty="0">
                <a:solidFill>
                  <a:schemeClr val="bg1">
                    <a:lumMod val="50000"/>
                  </a:schemeClr>
                </a:solidFill>
              </a:rPr>
              <a:t>, zart-würzig, am Gaumen saftig und elegant, gut eingebundenes Tannin, sehr harmonisch, fruchtig-würziges Finale.</a:t>
            </a:r>
            <a:endParaRPr lang="de-AT" sz="1200" dirty="0">
              <a:solidFill>
                <a:schemeClr val="bg1">
                  <a:lumMod val="50000"/>
                </a:schemeClr>
              </a:solidFill>
            </a:endParaRPr>
          </a:p>
        </p:txBody>
      </p:sp>
      <p:grpSp>
        <p:nvGrpSpPr>
          <p:cNvPr id="20" name="Gruppieren 19"/>
          <p:cNvGrpSpPr/>
          <p:nvPr/>
        </p:nvGrpSpPr>
        <p:grpSpPr>
          <a:xfrm>
            <a:off x="4221483" y="2547928"/>
            <a:ext cx="5641759" cy="2899975"/>
            <a:chOff x="0" y="0"/>
            <a:chExt cx="5016079" cy="2579043"/>
          </a:xfrm>
        </p:grpSpPr>
        <p:sp>
          <p:nvSpPr>
            <p:cNvPr id="21" name="Freihandform 20"/>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2" name="Freihandform 21"/>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3" name="Freihandform 22"/>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4" name="Freihandform 23"/>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5" name="Freihandform 24"/>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cxnSp>
        <p:nvCxnSpPr>
          <p:cNvPr id="36" name="Gewinkelte Verbindung 35"/>
          <p:cNvCxnSpPr/>
          <p:nvPr/>
        </p:nvCxnSpPr>
        <p:spPr>
          <a:xfrm>
            <a:off x="778104" y="1685925"/>
            <a:ext cx="8296594" cy="2041393"/>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feld 60"/>
          <p:cNvSpPr txBox="1"/>
          <p:nvPr/>
        </p:nvSpPr>
        <p:spPr>
          <a:xfrm>
            <a:off x="693821" y="3977055"/>
            <a:ext cx="6582884" cy="923330"/>
          </a:xfrm>
          <a:prstGeom prst="rect">
            <a:avLst/>
          </a:prstGeom>
          <a:noFill/>
        </p:spPr>
        <p:txBody>
          <a:bodyPr wrap="square" rtlCol="0">
            <a:spAutoFit/>
          </a:bodyPr>
          <a:lstStyle/>
          <a:p>
            <a:r>
              <a:rPr lang="de-AT" sz="1200" b="1" dirty="0"/>
              <a:t>Merlot, Weingut Hannes </a:t>
            </a:r>
            <a:r>
              <a:rPr lang="de-AT" sz="1200" b="1" dirty="0" err="1"/>
              <a:t>Reeh</a:t>
            </a:r>
            <a:r>
              <a:rPr lang="de-AT" sz="1200" b="1" baseline="30000" dirty="0" err="1"/>
              <a:t>O</a:t>
            </a:r>
            <a:r>
              <a:rPr lang="de-AT" sz="1200" dirty="0"/>
              <a:t>			5,50	31,00</a:t>
            </a:r>
            <a:endParaRPr lang="de-AT" sz="600" dirty="0"/>
          </a:p>
          <a:p>
            <a:pPr fontAlgn="base"/>
            <a:endParaRPr lang="de-DE" sz="600" dirty="0"/>
          </a:p>
          <a:p>
            <a:pPr fontAlgn="base"/>
            <a:r>
              <a:rPr lang="de-AT" sz="1200" dirty="0" err="1"/>
              <a:t>Andau</a:t>
            </a:r>
            <a:r>
              <a:rPr lang="de-AT" sz="1200" dirty="0"/>
              <a:t> Neusiedlersee, Burgenland</a:t>
            </a:r>
          </a:p>
          <a:p>
            <a:r>
              <a:rPr lang="de-AT" sz="1200" dirty="0">
                <a:solidFill>
                  <a:schemeClr val="bg1">
                    <a:lumMod val="50000"/>
                  </a:schemeClr>
                </a:solidFill>
              </a:rPr>
              <a:t>In der Nase intensive Primärfrucht, dunkle Beerenkomponenten, </a:t>
            </a:r>
            <a:r>
              <a:rPr lang="de-AT" sz="1200" dirty="0" err="1">
                <a:solidFill>
                  <a:schemeClr val="bg1">
                    <a:lumMod val="50000"/>
                  </a:schemeClr>
                </a:solidFill>
              </a:rPr>
              <a:t>Hollerbeeren</a:t>
            </a:r>
            <a:r>
              <a:rPr lang="de-AT" sz="1200" dirty="0">
                <a:solidFill>
                  <a:schemeClr val="bg1">
                    <a:lumMod val="50000"/>
                  </a:schemeClr>
                </a:solidFill>
              </a:rPr>
              <a:t>, am Gaumen festes und feinkörniges Tannin, animierender Abgang.</a:t>
            </a:r>
          </a:p>
        </p:txBody>
      </p:sp>
      <p:sp>
        <p:nvSpPr>
          <p:cNvPr id="34" name="Rechteck 33"/>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27" name="Textfeld 26"/>
          <p:cNvSpPr txBox="1"/>
          <p:nvPr/>
        </p:nvSpPr>
        <p:spPr>
          <a:xfrm>
            <a:off x="687195" y="4984535"/>
            <a:ext cx="6582884" cy="923330"/>
          </a:xfrm>
          <a:prstGeom prst="rect">
            <a:avLst/>
          </a:prstGeom>
          <a:noFill/>
        </p:spPr>
        <p:txBody>
          <a:bodyPr wrap="square" rtlCol="0">
            <a:spAutoFit/>
          </a:bodyPr>
          <a:lstStyle/>
          <a:p>
            <a:r>
              <a:rPr lang="de-DE" sz="1200" b="1" dirty="0" err="1"/>
              <a:t>Cuvée</a:t>
            </a:r>
            <a:r>
              <a:rPr lang="de-DE" sz="1200" b="1" dirty="0"/>
              <a:t> Classic, Weingut Aumann </a:t>
            </a:r>
            <a:r>
              <a:rPr lang="de-AT" sz="1200" b="1" baseline="30000" dirty="0"/>
              <a:t>O </a:t>
            </a:r>
            <a:r>
              <a:rPr lang="de-AT" sz="1200" b="1" dirty="0"/>
              <a:t>	</a:t>
            </a:r>
            <a:r>
              <a:rPr lang="de-AT" sz="1200" dirty="0">
                <a:solidFill>
                  <a:schemeClr val="accent2"/>
                </a:solidFill>
              </a:rPr>
              <a:t>		</a:t>
            </a:r>
            <a:r>
              <a:rPr lang="de-AT" sz="1200" dirty="0"/>
              <a:t>5,50</a:t>
            </a:r>
            <a:r>
              <a:rPr lang="de-AT" sz="1200" dirty="0">
                <a:solidFill>
                  <a:schemeClr val="accent2"/>
                </a:solidFill>
              </a:rPr>
              <a:t>	</a:t>
            </a:r>
            <a:r>
              <a:rPr lang="de-AT" sz="1200" dirty="0"/>
              <a:t>31,00</a:t>
            </a:r>
          </a:p>
          <a:p>
            <a:endParaRPr lang="de-AT" sz="600" dirty="0">
              <a:solidFill>
                <a:schemeClr val="accent2"/>
              </a:solidFill>
            </a:endParaRPr>
          </a:p>
          <a:p>
            <a:r>
              <a:rPr lang="de-AT" sz="1200" dirty="0"/>
              <a:t>Thermenregion, Niederösterreich</a:t>
            </a:r>
          </a:p>
          <a:p>
            <a:r>
              <a:rPr lang="de-DE" sz="1200" dirty="0">
                <a:solidFill>
                  <a:schemeClr val="bg1">
                    <a:lumMod val="50000"/>
                  </a:schemeClr>
                </a:solidFill>
              </a:rPr>
              <a:t>Schöne leuchtende, rubinrote Farbe, in der Nase fruchtig-würzig, am Gaumen weich und angenehm abgerundet.</a:t>
            </a:r>
            <a:endParaRPr lang="de-AT" sz="1200" dirty="0">
              <a:solidFill>
                <a:schemeClr val="bg1">
                  <a:lumMod val="50000"/>
                </a:schemeClr>
              </a:solidFill>
            </a:endParaRPr>
          </a:p>
        </p:txBody>
      </p:sp>
      <p:cxnSp>
        <p:nvCxnSpPr>
          <p:cNvPr id="28" name="Gewinkelte Verbindung 27"/>
          <p:cNvCxnSpPr/>
          <p:nvPr/>
        </p:nvCxnSpPr>
        <p:spPr>
          <a:xfrm flipV="1">
            <a:off x="778104" y="3746310"/>
            <a:ext cx="8358225" cy="1522376"/>
          </a:xfrm>
          <a:prstGeom prst="bentConnector3">
            <a:avLst>
              <a:gd name="adj1" fmla="val 100012"/>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feld 28"/>
          <p:cNvSpPr txBox="1"/>
          <p:nvPr/>
        </p:nvSpPr>
        <p:spPr>
          <a:xfrm>
            <a:off x="693821" y="2465142"/>
            <a:ext cx="6582884" cy="1477328"/>
          </a:xfrm>
          <a:prstGeom prst="rect">
            <a:avLst/>
          </a:prstGeom>
          <a:noFill/>
        </p:spPr>
        <p:txBody>
          <a:bodyPr wrap="square" rtlCol="0">
            <a:spAutoFit/>
          </a:bodyPr>
          <a:lstStyle/>
          <a:p>
            <a:r>
              <a:rPr lang="de-DE" sz="1200" b="1" dirty="0"/>
              <a:t>Cabernet Sauvignon, Weingut </a:t>
            </a:r>
            <a:r>
              <a:rPr lang="de-DE" sz="1200" b="1" dirty="0" err="1"/>
              <a:t>Salzl</a:t>
            </a:r>
            <a:r>
              <a:rPr lang="de-DE" sz="1200" b="1" dirty="0"/>
              <a:t> </a:t>
            </a:r>
            <a:r>
              <a:rPr lang="de-AT" sz="1200" b="1" baseline="30000" dirty="0"/>
              <a:t>O</a:t>
            </a:r>
            <a:r>
              <a:rPr lang="de-AT" sz="1200" dirty="0">
                <a:solidFill>
                  <a:srgbClr val="FFC000"/>
                </a:solidFill>
              </a:rPr>
              <a:t>			</a:t>
            </a:r>
            <a:r>
              <a:rPr lang="de-AT" sz="1200" dirty="0"/>
              <a:t>5,50</a:t>
            </a:r>
            <a:r>
              <a:rPr lang="de-AT" sz="1200" dirty="0">
                <a:solidFill>
                  <a:srgbClr val="FFC000"/>
                </a:solidFill>
              </a:rPr>
              <a:t>	</a:t>
            </a:r>
            <a:r>
              <a:rPr lang="de-AT" sz="1200" dirty="0"/>
              <a:t>31,00</a:t>
            </a:r>
            <a:endParaRPr lang="de-AT" sz="600" dirty="0"/>
          </a:p>
          <a:p>
            <a:pPr fontAlgn="base"/>
            <a:endParaRPr lang="de-DE" sz="600" dirty="0">
              <a:solidFill>
                <a:srgbClr val="FFC000"/>
              </a:solidFill>
            </a:endParaRPr>
          </a:p>
          <a:p>
            <a:pPr fontAlgn="base"/>
            <a:r>
              <a:rPr lang="de-DE" sz="1200" dirty="0" err="1"/>
              <a:t>Ilmitz</a:t>
            </a:r>
            <a:r>
              <a:rPr lang="de-DE" sz="1200" dirty="0"/>
              <a:t>, Burgenland</a:t>
            </a:r>
            <a:endParaRPr lang="de-AT" sz="1200" dirty="0"/>
          </a:p>
          <a:p>
            <a:r>
              <a:rPr lang="de-AT" sz="1200" dirty="0">
                <a:solidFill>
                  <a:schemeClr val="bg1">
                    <a:lumMod val="50000"/>
                  </a:schemeClr>
                </a:solidFill>
              </a:rPr>
              <a:t>Tiefdunkles Kirschrot , in der Nase feine Kräuternuance, reife Frucht, Johannisbeeren, roter Paprika, Geselchtes, leichte Pfefferminz Noten, klare </a:t>
            </a:r>
            <a:r>
              <a:rPr lang="de-AT" sz="1200" dirty="0" err="1">
                <a:solidFill>
                  <a:schemeClr val="bg1">
                    <a:lumMod val="50000"/>
                  </a:schemeClr>
                </a:solidFill>
              </a:rPr>
              <a:t>florale</a:t>
            </a:r>
            <a:r>
              <a:rPr lang="de-AT" sz="1200" dirty="0">
                <a:solidFill>
                  <a:schemeClr val="bg1">
                    <a:lumMod val="50000"/>
                  </a:schemeClr>
                </a:solidFill>
              </a:rPr>
              <a:t> Noten, etwas </a:t>
            </a:r>
            <a:r>
              <a:rPr lang="de-AT" sz="1200" dirty="0" err="1">
                <a:solidFill>
                  <a:schemeClr val="bg1">
                    <a:lumMod val="50000"/>
                  </a:schemeClr>
                </a:solidFill>
              </a:rPr>
              <a:t>Brombeer</a:t>
            </a:r>
            <a:r>
              <a:rPr lang="de-AT" sz="1200" dirty="0">
                <a:solidFill>
                  <a:schemeClr val="bg1">
                    <a:lumMod val="50000"/>
                  </a:schemeClr>
                </a:solidFill>
              </a:rPr>
              <a:t>, Walderdbeeren, Schwarzteeblätter, am Gaumen finessenreich, druckvolle reife Beerenfrucht am Gaumen unterlegt von frischer Kräuterwürze, Zwetschken, Schoko und Kamille, ausgewogene </a:t>
            </a:r>
            <a:r>
              <a:rPr lang="de-AT" sz="1200" dirty="0" err="1">
                <a:solidFill>
                  <a:schemeClr val="bg1">
                    <a:lumMod val="50000"/>
                  </a:schemeClr>
                </a:solidFill>
              </a:rPr>
              <a:t>Tanninstruktur</a:t>
            </a:r>
            <a:r>
              <a:rPr lang="de-AT" sz="1200" dirty="0">
                <a:solidFill>
                  <a:schemeClr val="bg1">
                    <a:lumMod val="50000"/>
                  </a:schemeClr>
                </a:solidFill>
              </a:rPr>
              <a:t>, frische </a:t>
            </a:r>
            <a:r>
              <a:rPr lang="de-AT" sz="1200" dirty="0" err="1">
                <a:solidFill>
                  <a:schemeClr val="bg1">
                    <a:lumMod val="50000"/>
                  </a:schemeClr>
                </a:solidFill>
              </a:rPr>
              <a:t>Mineralik</a:t>
            </a:r>
            <a:r>
              <a:rPr lang="de-AT" sz="1200" dirty="0">
                <a:solidFill>
                  <a:schemeClr val="bg1">
                    <a:lumMod val="50000"/>
                  </a:schemeClr>
                </a:solidFill>
              </a:rPr>
              <a:t>, füllt herrlich aus und bleibt lange haften.</a:t>
            </a:r>
          </a:p>
        </p:txBody>
      </p:sp>
      <p:cxnSp>
        <p:nvCxnSpPr>
          <p:cNvPr id="30" name="Gewinkelte Verbindung 29"/>
          <p:cNvCxnSpPr/>
          <p:nvPr/>
        </p:nvCxnSpPr>
        <p:spPr>
          <a:xfrm>
            <a:off x="778104" y="2734147"/>
            <a:ext cx="8812463" cy="1119355"/>
          </a:xfrm>
          <a:prstGeom prst="bentConnector3">
            <a:avLst>
              <a:gd name="adj1" fmla="val 99929"/>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Gewinkelte Verbindung 18"/>
          <p:cNvCxnSpPr/>
          <p:nvPr/>
        </p:nvCxnSpPr>
        <p:spPr>
          <a:xfrm flipV="1">
            <a:off x="778104" y="3776614"/>
            <a:ext cx="8772795" cy="468042"/>
          </a:xfrm>
          <a:prstGeom prst="bentConnector4">
            <a:avLst>
              <a:gd name="adj1" fmla="val 47779"/>
              <a:gd name="adj2" fmla="val -101"/>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descr="Ein Bild, das Schwarz, Dunkelheit enthält.&#10;&#10;Automatisch generierte Beschreibung">
            <a:extLst>
              <a:ext uri="{FF2B5EF4-FFF2-40B4-BE49-F238E27FC236}">
                <a16:creationId xmlns:a16="http://schemas.microsoft.com/office/drawing/2014/main" id="{DF6D7D7A-66CA-36C4-9D3B-B60E0F81F00A}"/>
              </a:ext>
            </a:extLst>
          </p:cNvPr>
          <p:cNvPicPr>
            <a:picLocks noChangeAspect="1"/>
          </p:cNvPicPr>
          <p:nvPr/>
        </p:nvPicPr>
        <p:blipFill>
          <a:blip r:embed="rId2"/>
          <a:stretch>
            <a:fillRect/>
          </a:stretch>
        </p:blipFill>
        <p:spPr>
          <a:xfrm>
            <a:off x="2174485" y="1405338"/>
            <a:ext cx="245442" cy="242348"/>
          </a:xfrm>
          <a:prstGeom prst="rect">
            <a:avLst/>
          </a:prstGeom>
        </p:spPr>
      </p:pic>
    </p:spTree>
    <p:extLst>
      <p:ext uri="{BB962C8B-B14F-4D97-AF65-F5344CB8AC3E}">
        <p14:creationId xmlns:p14="http://schemas.microsoft.com/office/powerpoint/2010/main" val="1581428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1138773"/>
          </a:xfrm>
          <a:prstGeom prst="rect">
            <a:avLst/>
          </a:prstGeom>
          <a:noFill/>
        </p:spPr>
        <p:txBody>
          <a:bodyPr wrap="square" rtlCol="0">
            <a:spAutoFit/>
          </a:bodyPr>
          <a:lstStyle/>
          <a:p>
            <a:pPr algn="ctr"/>
            <a:r>
              <a:rPr lang="de-DE" sz="2200" dirty="0"/>
              <a:t>Wein aus Tirol</a:t>
            </a:r>
          </a:p>
          <a:p>
            <a:endParaRPr lang="de-DE" sz="2200" dirty="0"/>
          </a:p>
          <a:p>
            <a:r>
              <a:rPr lang="de-DE" sz="2400" dirty="0"/>
              <a:t>Nordtirol</a:t>
            </a:r>
            <a:r>
              <a:rPr lang="de-DE" sz="2200" dirty="0"/>
              <a:t>			</a:t>
            </a:r>
            <a:r>
              <a:rPr lang="de-DE" sz="1200" dirty="0"/>
              <a:t>0,75 Fl.</a:t>
            </a:r>
          </a:p>
        </p:txBody>
      </p:sp>
      <p:sp>
        <p:nvSpPr>
          <p:cNvPr id="26" name="Textfeld 25"/>
          <p:cNvSpPr txBox="1"/>
          <p:nvPr/>
        </p:nvSpPr>
        <p:spPr>
          <a:xfrm>
            <a:off x="697833" y="1410810"/>
            <a:ext cx="4550106" cy="1477328"/>
          </a:xfrm>
          <a:prstGeom prst="rect">
            <a:avLst/>
          </a:prstGeom>
          <a:noFill/>
        </p:spPr>
        <p:txBody>
          <a:bodyPr wrap="square" rtlCol="0">
            <a:spAutoFit/>
          </a:bodyPr>
          <a:lstStyle/>
          <a:p>
            <a:r>
              <a:rPr lang="de-AT" sz="1200" b="1" kern="100" dirty="0">
                <a:effectLst/>
                <a:ea typeface="Cambria" panose="02040503050406030204" pitchFamily="18" charset="0"/>
                <a:cs typeface="Times New Roman" panose="02020603050405020304" pitchFamily="18" charset="0"/>
              </a:rPr>
              <a:t>Casanova Solaris, Weingut </a:t>
            </a:r>
            <a:r>
              <a:rPr lang="de-AT" sz="1200" b="1" kern="100" dirty="0" err="1">
                <a:effectLst/>
                <a:ea typeface="Cambria" panose="02040503050406030204" pitchFamily="18" charset="0"/>
                <a:cs typeface="Times New Roman" panose="02020603050405020304" pitchFamily="18" charset="0"/>
              </a:rPr>
              <a:t>Flür</a:t>
            </a:r>
            <a:r>
              <a:rPr lang="de-AT" sz="1200" b="1" kern="100" dirty="0">
                <a:effectLst/>
                <a:ea typeface="Cambria" panose="02040503050406030204" pitchFamily="18" charset="0"/>
                <a:cs typeface="Times New Roman" panose="02020603050405020304" pitchFamily="18" charset="0"/>
              </a:rPr>
              <a:t> </a:t>
            </a:r>
            <a:r>
              <a:rPr lang="de-AT" sz="1200" b="1" kern="100" baseline="30000" dirty="0">
                <a:effectLst/>
                <a:ea typeface="Cambria" panose="02040503050406030204" pitchFamily="18" charset="0"/>
                <a:cs typeface="Times New Roman" panose="02020603050405020304" pitchFamily="18" charset="0"/>
              </a:rPr>
              <a:t>O		</a:t>
            </a:r>
            <a:r>
              <a:rPr lang="de-AT" sz="1200" kern="100" dirty="0">
                <a:effectLst/>
                <a:ea typeface="Cambria" panose="02040503050406030204" pitchFamily="18" charset="0"/>
                <a:cs typeface="Times New Roman" panose="02020603050405020304" pitchFamily="18" charset="0"/>
              </a:rPr>
              <a:t>€ 60,00</a:t>
            </a:r>
            <a:endParaRPr lang="de-AT" sz="1200" b="1" kern="100" baseline="30000" dirty="0">
              <a:effectLst/>
              <a:ea typeface="Cambria" panose="02040503050406030204" pitchFamily="18" charset="0"/>
              <a:cs typeface="Times New Roman" panose="02020603050405020304" pitchFamily="18" charset="0"/>
            </a:endParaRPr>
          </a:p>
          <a:p>
            <a:endParaRPr lang="de-AT" sz="600" b="1" kern="100" dirty="0">
              <a:ea typeface="Cambria" panose="02040503050406030204" pitchFamily="18" charset="0"/>
              <a:cs typeface="Times New Roman" panose="02020603050405020304" pitchFamily="18" charset="0"/>
            </a:endParaRPr>
          </a:p>
          <a:p>
            <a:r>
              <a:rPr lang="de-AT" sz="1200" kern="100" dirty="0" err="1">
                <a:effectLst/>
                <a:ea typeface="Cambria" panose="02040503050406030204" pitchFamily="18" charset="0"/>
                <a:cs typeface="Times New Roman" panose="02020603050405020304" pitchFamily="18" charset="0"/>
              </a:rPr>
              <a:t>Tarrenz</a:t>
            </a:r>
            <a:r>
              <a:rPr lang="de-AT" sz="1200" kern="100" dirty="0">
                <a:effectLst/>
                <a:ea typeface="Cambria" panose="02040503050406030204" pitchFamily="18" charset="0"/>
                <a:cs typeface="Times New Roman" panose="02020603050405020304" pitchFamily="18" charset="0"/>
              </a:rPr>
              <a:t>, Tirol</a:t>
            </a:r>
            <a:r>
              <a:rPr lang="de-AT" sz="1200" b="1" dirty="0"/>
              <a:t>	</a:t>
            </a:r>
            <a:r>
              <a:rPr lang="de-AT" sz="1200" dirty="0"/>
              <a:t>		</a:t>
            </a:r>
          </a:p>
          <a:p>
            <a:r>
              <a:rPr lang="de-DE" sz="1200" dirty="0">
                <a:solidFill>
                  <a:srgbClr val="808080"/>
                </a:solidFill>
                <a:effectLst/>
                <a:latin typeface="Calibri" panose="020F0502020204030204" pitchFamily="34" charset="0"/>
                <a:ea typeface="MS Mincho" panose="02020609040205080304" pitchFamily="49" charset="-128"/>
              </a:rPr>
              <a:t>Der jüngere und leichtfüßigere Casanova Bruder, steht seinem älteren Bruder in Nichts nach. Auch er schafft es genauso wie der große, mit seiner ausgeprägten Frucht alle Sinne zu verzaubern. Durch seine animierende Säure verspürt man die Lust nach mehr. Eben schon ein richtiger Casanova, ein Verführer durch und durch.</a:t>
            </a:r>
            <a:endParaRPr lang="de-AT" sz="1000" dirty="0"/>
          </a:p>
        </p:txBody>
      </p:sp>
      <p:grpSp>
        <p:nvGrpSpPr>
          <p:cNvPr id="20" name="Gruppieren 19"/>
          <p:cNvGrpSpPr/>
          <p:nvPr/>
        </p:nvGrpSpPr>
        <p:grpSpPr>
          <a:xfrm>
            <a:off x="4221483" y="2547928"/>
            <a:ext cx="5641759" cy="2899975"/>
            <a:chOff x="0" y="0"/>
            <a:chExt cx="5016079" cy="2579043"/>
          </a:xfrm>
        </p:grpSpPr>
        <p:sp>
          <p:nvSpPr>
            <p:cNvPr id="21" name="Freihandform 20"/>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2" name="Freihandform 21"/>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3" name="Freihandform 22"/>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4" name="Freihandform 23"/>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5" name="Freihandform 24"/>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sp>
        <p:nvSpPr>
          <p:cNvPr id="105" name="Rechteck 104"/>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8" name="Textfeld 17"/>
          <p:cNvSpPr txBox="1"/>
          <p:nvPr/>
        </p:nvSpPr>
        <p:spPr>
          <a:xfrm>
            <a:off x="693820" y="5835565"/>
            <a:ext cx="7733979" cy="1107996"/>
          </a:xfrm>
          <a:prstGeom prst="rect">
            <a:avLst/>
          </a:prstGeom>
          <a:noFill/>
        </p:spPr>
        <p:txBody>
          <a:bodyPr wrap="square" rtlCol="0">
            <a:spAutoFit/>
          </a:bodyPr>
          <a:lstStyle/>
          <a:p>
            <a:r>
              <a:rPr lang="de-DE" sz="1200" b="1" dirty="0" err="1">
                <a:effectLst/>
                <a:latin typeface="Calibri" panose="020F0502020204030204" pitchFamily="34" charset="0"/>
                <a:ea typeface="MS Mincho" panose="02020609040205080304" pitchFamily="49" charset="-128"/>
              </a:rPr>
              <a:t>Kolbenhofer</a:t>
            </a:r>
            <a:r>
              <a:rPr lang="de-DE" sz="1200" b="1" dirty="0">
                <a:effectLst/>
                <a:latin typeface="Calibri" panose="020F0502020204030204" pitchFamily="34" charset="0"/>
                <a:ea typeface="MS Mincho" panose="02020609040205080304" pitchFamily="49" charset="-128"/>
              </a:rPr>
              <a:t> Vernatsch, Weingut J. Hofstätter </a:t>
            </a:r>
            <a:r>
              <a:rPr lang="de-DE" sz="1200" b="1" baseline="30000" dirty="0">
                <a:effectLst/>
                <a:latin typeface="Calibri" panose="020F0502020204030204" pitchFamily="34" charset="0"/>
                <a:ea typeface="MS Mincho" panose="02020609040205080304" pitchFamily="49" charset="-128"/>
              </a:rPr>
              <a:t>O	</a:t>
            </a:r>
            <a:r>
              <a:rPr lang="de-DE" sz="1200" dirty="0">
                <a:effectLst/>
                <a:latin typeface="Calibri" panose="020F0502020204030204" pitchFamily="34" charset="0"/>
                <a:ea typeface="MS Mincho" panose="02020609040205080304" pitchFamily="49" charset="-128"/>
              </a:rPr>
              <a:t>€ 40,00 </a:t>
            </a:r>
            <a:r>
              <a:rPr lang="de-DE" sz="1200" b="1" baseline="30000" dirty="0">
                <a:effectLst/>
                <a:latin typeface="Calibri" panose="020F0502020204030204" pitchFamily="34" charset="0"/>
                <a:ea typeface="MS Mincho" panose="02020609040205080304" pitchFamily="49" charset="-128"/>
              </a:rPr>
              <a:t>		</a:t>
            </a:r>
            <a:endParaRPr lang="de-AT" sz="600" dirty="0"/>
          </a:p>
          <a:p>
            <a:pPr fontAlgn="base"/>
            <a:endParaRPr lang="de-DE" sz="600" dirty="0">
              <a:solidFill>
                <a:srgbClr val="FFC000"/>
              </a:solidFill>
            </a:endParaRPr>
          </a:p>
          <a:p>
            <a:pPr fontAlgn="base"/>
            <a:r>
              <a:rPr lang="de-DE" sz="1200" dirty="0">
                <a:effectLst/>
                <a:latin typeface="Calibri" panose="020F0502020204030204" pitchFamily="34" charset="0"/>
                <a:ea typeface="MS Mincho" panose="02020609040205080304" pitchFamily="49" charset="-128"/>
              </a:rPr>
              <a:t>Söll, Südtirol </a:t>
            </a:r>
          </a:p>
          <a:p>
            <a:pPr fontAlgn="base"/>
            <a:r>
              <a:rPr lang="de-DE" sz="1200" dirty="0">
                <a:solidFill>
                  <a:srgbClr val="808080"/>
                </a:solidFill>
                <a:effectLst/>
                <a:latin typeface="Calibri" panose="020F0502020204030204" pitchFamily="34" charset="0"/>
                <a:ea typeface="MS Mincho" panose="02020609040205080304" pitchFamily="49" charset="-128"/>
              </a:rPr>
              <a:t>Im Glas eine schöne, intensiv rubin-violette Farbe. Duftige Aromen von Waldbeeren und roten Früchten steigen auf, begleitet von einer delikaten – für den Vernatsch typischen – Bittermandelnote. Am Gaumen frisch und fruchtig, mit vitaler Säure. Die 5% Lagrein verleihen diesem wunderschönen Vernatsch zusätzlichen Charakter und Eleganz</a:t>
            </a:r>
            <a:endParaRPr lang="de-AT" sz="1000" dirty="0">
              <a:solidFill>
                <a:schemeClr val="bg1">
                  <a:lumMod val="50000"/>
                </a:schemeClr>
              </a:solidFill>
            </a:endParaRPr>
          </a:p>
        </p:txBody>
      </p:sp>
      <p:sp>
        <p:nvSpPr>
          <p:cNvPr id="2" name="Textfeld 1">
            <a:extLst>
              <a:ext uri="{FF2B5EF4-FFF2-40B4-BE49-F238E27FC236}">
                <a16:creationId xmlns:a16="http://schemas.microsoft.com/office/drawing/2014/main" id="{74F02063-8BC6-F102-CD6E-3BF00ED931CB}"/>
              </a:ext>
            </a:extLst>
          </p:cNvPr>
          <p:cNvSpPr txBox="1"/>
          <p:nvPr/>
        </p:nvSpPr>
        <p:spPr>
          <a:xfrm>
            <a:off x="693820" y="2920748"/>
            <a:ext cx="4554119" cy="1169551"/>
          </a:xfrm>
          <a:prstGeom prst="rect">
            <a:avLst/>
          </a:prstGeom>
          <a:noFill/>
        </p:spPr>
        <p:txBody>
          <a:bodyPr wrap="square" rtlCol="0">
            <a:spAutoFit/>
          </a:bodyPr>
          <a:lstStyle/>
          <a:p>
            <a:r>
              <a:rPr lang="de-DE" sz="1200" b="1" dirty="0" err="1">
                <a:effectLst/>
                <a:ea typeface="MS Mincho" panose="02020609040205080304" pitchFamily="49" charset="-128"/>
              </a:rPr>
              <a:t>Torrento</a:t>
            </a:r>
            <a:r>
              <a:rPr lang="de-DE" sz="1200" b="1" dirty="0">
                <a:effectLst/>
                <a:ea typeface="MS Mincho" panose="02020609040205080304" pitchFamily="49" charset="-128"/>
              </a:rPr>
              <a:t> Barrique </a:t>
            </a:r>
            <a:r>
              <a:rPr lang="de-DE" sz="1200" b="1" dirty="0" err="1">
                <a:effectLst/>
                <a:ea typeface="MS Mincho" panose="02020609040205080304" pitchFamily="49" charset="-128"/>
              </a:rPr>
              <a:t>Zweigelt</a:t>
            </a:r>
            <a:r>
              <a:rPr lang="de-DE" sz="1200" b="1" dirty="0">
                <a:effectLst/>
                <a:ea typeface="MS Mincho" panose="02020609040205080304" pitchFamily="49" charset="-128"/>
              </a:rPr>
              <a:t> Rösler, </a:t>
            </a:r>
            <a:r>
              <a:rPr lang="de-AT" sz="1200" b="1" dirty="0">
                <a:effectLst/>
                <a:ea typeface="MS Mincho" panose="02020609040205080304" pitchFamily="49" charset="-128"/>
              </a:rPr>
              <a:t>Weingut </a:t>
            </a:r>
            <a:r>
              <a:rPr lang="de-AT" sz="1200" b="1" dirty="0" err="1">
                <a:effectLst/>
                <a:ea typeface="MS Mincho" panose="02020609040205080304" pitchFamily="49" charset="-128"/>
              </a:rPr>
              <a:t>Flür</a:t>
            </a:r>
            <a:r>
              <a:rPr lang="de-AT" sz="1200" b="1" dirty="0">
                <a:ea typeface="MS Mincho" panose="02020609040205080304" pitchFamily="49" charset="-128"/>
              </a:rPr>
              <a:t> </a:t>
            </a:r>
            <a:r>
              <a:rPr lang="de-AT" sz="1200" b="1" baseline="30000" dirty="0">
                <a:ea typeface="MS Mincho" panose="02020609040205080304" pitchFamily="49" charset="-128"/>
              </a:rPr>
              <a:t>O	</a:t>
            </a:r>
            <a:r>
              <a:rPr lang="de-AT" sz="1200" kern="100" dirty="0">
                <a:effectLst/>
                <a:ea typeface="Cambria" panose="02040503050406030204" pitchFamily="18" charset="0"/>
                <a:cs typeface="Times New Roman" panose="02020603050405020304" pitchFamily="18" charset="0"/>
              </a:rPr>
              <a:t>€ 70,00</a:t>
            </a:r>
            <a:endParaRPr lang="de-AT" sz="1200" b="1" kern="100" baseline="30000" dirty="0">
              <a:effectLst/>
              <a:ea typeface="Cambria" panose="02040503050406030204" pitchFamily="18" charset="0"/>
              <a:cs typeface="Times New Roman" panose="02020603050405020304" pitchFamily="18" charset="0"/>
            </a:endParaRPr>
          </a:p>
          <a:p>
            <a:endParaRPr lang="de-AT" sz="600" baseline="30000" dirty="0"/>
          </a:p>
          <a:p>
            <a:pPr fontAlgn="base"/>
            <a:endParaRPr lang="de-DE" sz="600" dirty="0">
              <a:solidFill>
                <a:srgbClr val="FF0000"/>
              </a:solidFill>
            </a:endParaRPr>
          </a:p>
          <a:p>
            <a:pPr fontAlgn="base"/>
            <a:r>
              <a:rPr lang="de-AT" sz="1200" dirty="0" err="1"/>
              <a:t>Tarrenz</a:t>
            </a:r>
            <a:r>
              <a:rPr lang="de-AT" sz="1200" dirty="0"/>
              <a:t>, Tirol</a:t>
            </a:r>
          </a:p>
          <a:p>
            <a:r>
              <a:rPr lang="de-AT" sz="1200" dirty="0">
                <a:solidFill>
                  <a:schemeClr val="bg1">
                    <a:lumMod val="50000"/>
                  </a:schemeClr>
                </a:solidFill>
              </a:rPr>
              <a:t>Auf harmonische Weise ergänzen sich die Rebsorten, der Rösler bringt die kräftigen Tannine, der </a:t>
            </a:r>
            <a:r>
              <a:rPr lang="de-AT" sz="1200" dirty="0" err="1">
                <a:solidFill>
                  <a:schemeClr val="bg1">
                    <a:lumMod val="50000"/>
                  </a:schemeClr>
                </a:solidFill>
              </a:rPr>
              <a:t>Zweigelt</a:t>
            </a:r>
            <a:r>
              <a:rPr lang="de-AT" sz="1200" dirty="0">
                <a:solidFill>
                  <a:schemeClr val="bg1">
                    <a:lumMod val="50000"/>
                  </a:schemeClr>
                </a:solidFill>
              </a:rPr>
              <a:t> rundet mit seinen feinen Kirscharomen ab. Ein Wein mit Charakter und Charme zugleich.</a:t>
            </a:r>
          </a:p>
        </p:txBody>
      </p:sp>
      <p:sp>
        <p:nvSpPr>
          <p:cNvPr id="3" name="Freihandform: Form 2">
            <a:extLst>
              <a:ext uri="{FF2B5EF4-FFF2-40B4-BE49-F238E27FC236}">
                <a16:creationId xmlns:a16="http://schemas.microsoft.com/office/drawing/2014/main" id="{4CDA4880-4E04-44A2-5420-93956603EDFA}"/>
              </a:ext>
            </a:extLst>
          </p:cNvPr>
          <p:cNvSpPr/>
          <p:nvPr/>
        </p:nvSpPr>
        <p:spPr>
          <a:xfrm>
            <a:off x="4810351" y="4568101"/>
            <a:ext cx="1629452" cy="1066078"/>
          </a:xfrm>
          <a:custGeom>
            <a:avLst/>
            <a:gdLst>
              <a:gd name="connsiteX0" fmla="*/ 134343 w 1590449"/>
              <a:gd name="connsiteY0" fmla="*/ 221016 h 1027510"/>
              <a:gd name="connsiteX1" fmla="*/ 117008 w 1590449"/>
              <a:gd name="connsiteY1" fmla="*/ 242685 h 1027510"/>
              <a:gd name="connsiteX2" fmla="*/ 108341 w 1590449"/>
              <a:gd name="connsiteY2" fmla="*/ 260019 h 1027510"/>
              <a:gd name="connsiteX3" fmla="*/ 95340 w 1590449"/>
              <a:gd name="connsiteY3" fmla="*/ 268686 h 1027510"/>
              <a:gd name="connsiteX4" fmla="*/ 73672 w 1590449"/>
              <a:gd name="connsiteY4" fmla="*/ 294688 h 1027510"/>
              <a:gd name="connsiteX5" fmla="*/ 60671 w 1590449"/>
              <a:gd name="connsiteY5" fmla="*/ 325024 h 1027510"/>
              <a:gd name="connsiteX6" fmla="*/ 56337 w 1590449"/>
              <a:gd name="connsiteY6" fmla="*/ 338025 h 1027510"/>
              <a:gd name="connsiteX7" fmla="*/ 43336 w 1590449"/>
              <a:gd name="connsiteY7" fmla="*/ 351026 h 1027510"/>
              <a:gd name="connsiteX8" fmla="*/ 39003 w 1590449"/>
              <a:gd name="connsiteY8" fmla="*/ 368360 h 1027510"/>
              <a:gd name="connsiteX9" fmla="*/ 43336 w 1590449"/>
              <a:gd name="connsiteY9" fmla="*/ 381361 h 1027510"/>
              <a:gd name="connsiteX10" fmla="*/ 47670 w 1590449"/>
              <a:gd name="connsiteY10" fmla="*/ 398696 h 1027510"/>
              <a:gd name="connsiteX11" fmla="*/ 43336 w 1590449"/>
              <a:gd name="connsiteY11" fmla="*/ 420364 h 1027510"/>
              <a:gd name="connsiteX12" fmla="*/ 17334 w 1590449"/>
              <a:gd name="connsiteY12" fmla="*/ 437699 h 1027510"/>
              <a:gd name="connsiteX13" fmla="*/ 4333 w 1590449"/>
              <a:gd name="connsiteY13" fmla="*/ 472368 h 1027510"/>
              <a:gd name="connsiteX14" fmla="*/ 0 w 1590449"/>
              <a:gd name="connsiteY14" fmla="*/ 494036 h 1027510"/>
              <a:gd name="connsiteX15" fmla="*/ 4333 w 1590449"/>
              <a:gd name="connsiteY15" fmla="*/ 537373 h 1027510"/>
              <a:gd name="connsiteX16" fmla="*/ 13001 w 1590449"/>
              <a:gd name="connsiteY16" fmla="*/ 546040 h 1027510"/>
              <a:gd name="connsiteX17" fmla="*/ 60671 w 1590449"/>
              <a:gd name="connsiteY17" fmla="*/ 537373 h 1027510"/>
              <a:gd name="connsiteX18" fmla="*/ 112675 w 1590449"/>
              <a:gd name="connsiteY18" fmla="*/ 528705 h 1027510"/>
              <a:gd name="connsiteX19" fmla="*/ 112675 w 1590449"/>
              <a:gd name="connsiteY19" fmla="*/ 585043 h 1027510"/>
              <a:gd name="connsiteX20" fmla="*/ 95340 w 1590449"/>
              <a:gd name="connsiteY20" fmla="*/ 598044 h 1027510"/>
              <a:gd name="connsiteX21" fmla="*/ 82339 w 1590449"/>
              <a:gd name="connsiteY21" fmla="*/ 611045 h 1027510"/>
              <a:gd name="connsiteX22" fmla="*/ 65004 w 1590449"/>
              <a:gd name="connsiteY22" fmla="*/ 619712 h 1027510"/>
              <a:gd name="connsiteX23" fmla="*/ 43336 w 1590449"/>
              <a:gd name="connsiteY23" fmla="*/ 637047 h 1027510"/>
              <a:gd name="connsiteX24" fmla="*/ 52004 w 1590449"/>
              <a:gd name="connsiteY24" fmla="*/ 645714 h 1027510"/>
              <a:gd name="connsiteX25" fmla="*/ 78005 w 1590449"/>
              <a:gd name="connsiteY25" fmla="*/ 650048 h 1027510"/>
              <a:gd name="connsiteX26" fmla="*/ 82339 w 1590449"/>
              <a:gd name="connsiteY26" fmla="*/ 667382 h 1027510"/>
              <a:gd name="connsiteX27" fmla="*/ 99674 w 1590449"/>
              <a:gd name="connsiteY27" fmla="*/ 693384 h 1027510"/>
              <a:gd name="connsiteX28" fmla="*/ 112675 w 1590449"/>
              <a:gd name="connsiteY28" fmla="*/ 697718 h 1027510"/>
              <a:gd name="connsiteX29" fmla="*/ 143010 w 1590449"/>
              <a:gd name="connsiteY29" fmla="*/ 715052 h 1027510"/>
              <a:gd name="connsiteX30" fmla="*/ 147344 w 1590449"/>
              <a:gd name="connsiteY30" fmla="*/ 728053 h 1027510"/>
              <a:gd name="connsiteX31" fmla="*/ 177679 w 1590449"/>
              <a:gd name="connsiteY31" fmla="*/ 741054 h 1027510"/>
              <a:gd name="connsiteX32" fmla="*/ 190680 w 1590449"/>
              <a:gd name="connsiteY32" fmla="*/ 749722 h 1027510"/>
              <a:gd name="connsiteX33" fmla="*/ 221016 w 1590449"/>
              <a:gd name="connsiteY33" fmla="*/ 741054 h 1027510"/>
              <a:gd name="connsiteX34" fmla="*/ 247018 w 1590449"/>
              <a:gd name="connsiteY34" fmla="*/ 723720 h 1027510"/>
              <a:gd name="connsiteX35" fmla="*/ 264352 w 1590449"/>
              <a:gd name="connsiteY35" fmla="*/ 715052 h 1027510"/>
              <a:gd name="connsiteX36" fmla="*/ 320690 w 1590449"/>
              <a:gd name="connsiteY36" fmla="*/ 754055 h 1027510"/>
              <a:gd name="connsiteX37" fmla="*/ 333691 w 1590449"/>
              <a:gd name="connsiteY37" fmla="*/ 767056 h 1027510"/>
              <a:gd name="connsiteX38" fmla="*/ 403029 w 1590449"/>
              <a:gd name="connsiteY38" fmla="*/ 754055 h 1027510"/>
              <a:gd name="connsiteX39" fmla="*/ 437698 w 1590449"/>
              <a:gd name="connsiteY39" fmla="*/ 732387 h 1027510"/>
              <a:gd name="connsiteX40" fmla="*/ 455033 w 1590449"/>
              <a:gd name="connsiteY40" fmla="*/ 745388 h 1027510"/>
              <a:gd name="connsiteX41" fmla="*/ 502703 w 1590449"/>
              <a:gd name="connsiteY41" fmla="*/ 754055 h 1027510"/>
              <a:gd name="connsiteX42" fmla="*/ 520038 w 1590449"/>
              <a:gd name="connsiteY42" fmla="*/ 723720 h 1027510"/>
              <a:gd name="connsiteX43" fmla="*/ 498369 w 1590449"/>
              <a:gd name="connsiteY43" fmla="*/ 702051 h 1027510"/>
              <a:gd name="connsiteX44" fmla="*/ 511370 w 1590449"/>
              <a:gd name="connsiteY44" fmla="*/ 680383 h 1027510"/>
              <a:gd name="connsiteX45" fmla="*/ 524371 w 1590449"/>
              <a:gd name="connsiteY45" fmla="*/ 671716 h 1027510"/>
              <a:gd name="connsiteX46" fmla="*/ 528705 w 1590449"/>
              <a:gd name="connsiteY46" fmla="*/ 689050 h 1027510"/>
              <a:gd name="connsiteX47" fmla="*/ 546040 w 1590449"/>
              <a:gd name="connsiteY47" fmla="*/ 710719 h 1027510"/>
              <a:gd name="connsiteX48" fmla="*/ 576375 w 1590449"/>
              <a:gd name="connsiteY48" fmla="*/ 706385 h 1027510"/>
              <a:gd name="connsiteX49" fmla="*/ 593710 w 1590449"/>
              <a:gd name="connsiteY49" fmla="*/ 697718 h 1027510"/>
              <a:gd name="connsiteX50" fmla="*/ 619712 w 1590449"/>
              <a:gd name="connsiteY50" fmla="*/ 693384 h 1027510"/>
              <a:gd name="connsiteX51" fmla="*/ 624045 w 1590449"/>
              <a:gd name="connsiteY51" fmla="*/ 710719 h 1027510"/>
              <a:gd name="connsiteX52" fmla="*/ 637046 w 1590449"/>
              <a:gd name="connsiteY52" fmla="*/ 732387 h 1027510"/>
              <a:gd name="connsiteX53" fmla="*/ 645713 w 1590449"/>
              <a:gd name="connsiteY53" fmla="*/ 754055 h 1027510"/>
              <a:gd name="connsiteX54" fmla="*/ 637046 w 1590449"/>
              <a:gd name="connsiteY54" fmla="*/ 767056 h 1027510"/>
              <a:gd name="connsiteX55" fmla="*/ 624045 w 1590449"/>
              <a:gd name="connsiteY55" fmla="*/ 775723 h 1027510"/>
              <a:gd name="connsiteX56" fmla="*/ 615378 w 1590449"/>
              <a:gd name="connsiteY56" fmla="*/ 806059 h 1027510"/>
              <a:gd name="connsiteX57" fmla="*/ 606711 w 1590449"/>
              <a:gd name="connsiteY57" fmla="*/ 819060 h 1027510"/>
              <a:gd name="connsiteX58" fmla="*/ 602377 w 1590449"/>
              <a:gd name="connsiteY58" fmla="*/ 840728 h 1027510"/>
              <a:gd name="connsiteX59" fmla="*/ 619712 w 1590449"/>
              <a:gd name="connsiteY59" fmla="*/ 866730 h 1027510"/>
              <a:gd name="connsiteX60" fmla="*/ 624045 w 1590449"/>
              <a:gd name="connsiteY60" fmla="*/ 888398 h 1027510"/>
              <a:gd name="connsiteX61" fmla="*/ 585042 w 1590449"/>
              <a:gd name="connsiteY61" fmla="*/ 936068 h 1027510"/>
              <a:gd name="connsiteX62" fmla="*/ 572041 w 1590449"/>
              <a:gd name="connsiteY62" fmla="*/ 949069 h 1027510"/>
              <a:gd name="connsiteX63" fmla="*/ 580709 w 1590449"/>
              <a:gd name="connsiteY63" fmla="*/ 957737 h 1027510"/>
              <a:gd name="connsiteX64" fmla="*/ 580709 w 1590449"/>
              <a:gd name="connsiteY64" fmla="*/ 1001073 h 1027510"/>
              <a:gd name="connsiteX65" fmla="*/ 615378 w 1590449"/>
              <a:gd name="connsiteY65" fmla="*/ 1022741 h 1027510"/>
              <a:gd name="connsiteX66" fmla="*/ 632713 w 1590449"/>
              <a:gd name="connsiteY66" fmla="*/ 1027075 h 1027510"/>
              <a:gd name="connsiteX67" fmla="*/ 645713 w 1590449"/>
              <a:gd name="connsiteY67" fmla="*/ 1014074 h 1027510"/>
              <a:gd name="connsiteX68" fmla="*/ 671715 w 1590449"/>
              <a:gd name="connsiteY68" fmla="*/ 1001073 h 1027510"/>
              <a:gd name="connsiteX69" fmla="*/ 702051 w 1590449"/>
              <a:gd name="connsiteY69" fmla="*/ 979405 h 1027510"/>
              <a:gd name="connsiteX70" fmla="*/ 706385 w 1590449"/>
              <a:gd name="connsiteY70" fmla="*/ 966404 h 1027510"/>
              <a:gd name="connsiteX71" fmla="*/ 693384 w 1590449"/>
              <a:gd name="connsiteY71" fmla="*/ 940402 h 1027510"/>
              <a:gd name="connsiteX72" fmla="*/ 710718 w 1590449"/>
              <a:gd name="connsiteY72" fmla="*/ 936068 h 1027510"/>
              <a:gd name="connsiteX73" fmla="*/ 723719 w 1590449"/>
              <a:gd name="connsiteY73" fmla="*/ 966404 h 1027510"/>
              <a:gd name="connsiteX74" fmla="*/ 741054 w 1590449"/>
              <a:gd name="connsiteY74" fmla="*/ 957737 h 1027510"/>
              <a:gd name="connsiteX75" fmla="*/ 745387 w 1590449"/>
              <a:gd name="connsiteY75" fmla="*/ 927401 h 1027510"/>
              <a:gd name="connsiteX76" fmla="*/ 767056 w 1590449"/>
              <a:gd name="connsiteY76" fmla="*/ 905733 h 1027510"/>
              <a:gd name="connsiteX77" fmla="*/ 788724 w 1590449"/>
              <a:gd name="connsiteY77" fmla="*/ 879731 h 1027510"/>
              <a:gd name="connsiteX78" fmla="*/ 836394 w 1590449"/>
              <a:gd name="connsiteY78" fmla="*/ 858063 h 1027510"/>
              <a:gd name="connsiteX79" fmla="*/ 849395 w 1590449"/>
              <a:gd name="connsiteY79" fmla="*/ 862396 h 1027510"/>
              <a:gd name="connsiteX80" fmla="*/ 879731 w 1590449"/>
              <a:gd name="connsiteY80" fmla="*/ 875397 h 1027510"/>
              <a:gd name="connsiteX81" fmla="*/ 897065 w 1590449"/>
              <a:gd name="connsiteY81" fmla="*/ 858063 h 1027510"/>
              <a:gd name="connsiteX82" fmla="*/ 884064 w 1590449"/>
              <a:gd name="connsiteY82" fmla="*/ 853729 h 1027510"/>
              <a:gd name="connsiteX83" fmla="*/ 918733 w 1590449"/>
              <a:gd name="connsiteY83" fmla="*/ 840728 h 1027510"/>
              <a:gd name="connsiteX84" fmla="*/ 931734 w 1590449"/>
              <a:gd name="connsiteY84" fmla="*/ 784391 h 1027510"/>
              <a:gd name="connsiteX85" fmla="*/ 940402 w 1590449"/>
              <a:gd name="connsiteY85" fmla="*/ 775723 h 1027510"/>
              <a:gd name="connsiteX86" fmla="*/ 936068 w 1590449"/>
              <a:gd name="connsiteY86" fmla="*/ 762722 h 1027510"/>
              <a:gd name="connsiteX87" fmla="*/ 944735 w 1590449"/>
              <a:gd name="connsiteY87" fmla="*/ 728053 h 1027510"/>
              <a:gd name="connsiteX88" fmla="*/ 957736 w 1590449"/>
              <a:gd name="connsiteY88" fmla="*/ 706385 h 1027510"/>
              <a:gd name="connsiteX89" fmla="*/ 992405 w 1590449"/>
              <a:gd name="connsiteY89" fmla="*/ 710719 h 1027510"/>
              <a:gd name="connsiteX90" fmla="*/ 1009740 w 1590449"/>
              <a:gd name="connsiteY90" fmla="*/ 715052 h 1027510"/>
              <a:gd name="connsiteX91" fmla="*/ 1031408 w 1590449"/>
              <a:gd name="connsiteY91" fmla="*/ 706385 h 1027510"/>
              <a:gd name="connsiteX92" fmla="*/ 1057410 w 1590449"/>
              <a:gd name="connsiteY92" fmla="*/ 697718 h 1027510"/>
              <a:gd name="connsiteX93" fmla="*/ 1096413 w 1590449"/>
              <a:gd name="connsiteY93" fmla="*/ 684717 h 1027510"/>
              <a:gd name="connsiteX94" fmla="*/ 1161418 w 1590449"/>
              <a:gd name="connsiteY94" fmla="*/ 680383 h 1027510"/>
              <a:gd name="connsiteX95" fmla="*/ 1226422 w 1590449"/>
              <a:gd name="connsiteY95" fmla="*/ 680383 h 1027510"/>
              <a:gd name="connsiteX96" fmla="*/ 1243757 w 1590449"/>
              <a:gd name="connsiteY96" fmla="*/ 663049 h 1027510"/>
              <a:gd name="connsiteX97" fmla="*/ 1265425 w 1590449"/>
              <a:gd name="connsiteY97" fmla="*/ 585043 h 1027510"/>
              <a:gd name="connsiteX98" fmla="*/ 1274093 w 1590449"/>
              <a:gd name="connsiteY98" fmla="*/ 563375 h 1027510"/>
              <a:gd name="connsiteX99" fmla="*/ 1291427 w 1590449"/>
              <a:gd name="connsiteY99" fmla="*/ 554707 h 1027510"/>
              <a:gd name="connsiteX100" fmla="*/ 1317429 w 1590449"/>
              <a:gd name="connsiteY100" fmla="*/ 563375 h 1027510"/>
              <a:gd name="connsiteX101" fmla="*/ 1321763 w 1590449"/>
              <a:gd name="connsiteY101" fmla="*/ 576376 h 1027510"/>
              <a:gd name="connsiteX102" fmla="*/ 1339097 w 1590449"/>
              <a:gd name="connsiteY102" fmla="*/ 593710 h 1027510"/>
              <a:gd name="connsiteX103" fmla="*/ 1365099 w 1590449"/>
              <a:gd name="connsiteY103" fmla="*/ 602377 h 1027510"/>
              <a:gd name="connsiteX104" fmla="*/ 1378100 w 1590449"/>
              <a:gd name="connsiteY104" fmla="*/ 611045 h 1027510"/>
              <a:gd name="connsiteX105" fmla="*/ 1382434 w 1590449"/>
              <a:gd name="connsiteY105" fmla="*/ 624046 h 1027510"/>
              <a:gd name="connsiteX106" fmla="*/ 1408436 w 1590449"/>
              <a:gd name="connsiteY106" fmla="*/ 615378 h 1027510"/>
              <a:gd name="connsiteX107" fmla="*/ 1438771 w 1590449"/>
              <a:gd name="connsiteY107" fmla="*/ 593710 h 1027510"/>
              <a:gd name="connsiteX108" fmla="*/ 1456106 w 1590449"/>
              <a:gd name="connsiteY108" fmla="*/ 598044 h 1027510"/>
              <a:gd name="connsiteX109" fmla="*/ 1486441 w 1590449"/>
              <a:gd name="connsiteY109" fmla="*/ 598044 h 1027510"/>
              <a:gd name="connsiteX110" fmla="*/ 1503776 w 1590449"/>
              <a:gd name="connsiteY110" fmla="*/ 615378 h 1027510"/>
              <a:gd name="connsiteX111" fmla="*/ 1516777 w 1590449"/>
              <a:gd name="connsiteY111" fmla="*/ 619712 h 1027510"/>
              <a:gd name="connsiteX112" fmla="*/ 1534112 w 1590449"/>
              <a:gd name="connsiteY112" fmla="*/ 576376 h 1027510"/>
              <a:gd name="connsiteX113" fmla="*/ 1542779 w 1590449"/>
              <a:gd name="connsiteY113" fmla="*/ 567708 h 1027510"/>
              <a:gd name="connsiteX114" fmla="*/ 1568781 w 1590449"/>
              <a:gd name="connsiteY114" fmla="*/ 546040 h 1027510"/>
              <a:gd name="connsiteX115" fmla="*/ 1581782 w 1590449"/>
              <a:gd name="connsiteY115" fmla="*/ 520038 h 1027510"/>
              <a:gd name="connsiteX116" fmla="*/ 1590449 w 1590449"/>
              <a:gd name="connsiteY116" fmla="*/ 502704 h 1027510"/>
              <a:gd name="connsiteX117" fmla="*/ 1573114 w 1590449"/>
              <a:gd name="connsiteY117" fmla="*/ 485369 h 1027510"/>
              <a:gd name="connsiteX118" fmla="*/ 1547113 w 1590449"/>
              <a:gd name="connsiteY118" fmla="*/ 476702 h 1027510"/>
              <a:gd name="connsiteX119" fmla="*/ 1525444 w 1590449"/>
              <a:gd name="connsiteY119" fmla="*/ 468034 h 1027510"/>
              <a:gd name="connsiteX120" fmla="*/ 1495109 w 1590449"/>
              <a:gd name="connsiteY120" fmla="*/ 463701 h 1027510"/>
              <a:gd name="connsiteX121" fmla="*/ 1473440 w 1590449"/>
              <a:gd name="connsiteY121" fmla="*/ 433365 h 1027510"/>
              <a:gd name="connsiteX122" fmla="*/ 1469107 w 1590449"/>
              <a:gd name="connsiteY122" fmla="*/ 420364 h 1027510"/>
              <a:gd name="connsiteX123" fmla="*/ 1473440 w 1590449"/>
              <a:gd name="connsiteY123" fmla="*/ 407363 h 1027510"/>
              <a:gd name="connsiteX124" fmla="*/ 1460440 w 1590449"/>
              <a:gd name="connsiteY124" fmla="*/ 403030 h 1027510"/>
              <a:gd name="connsiteX125" fmla="*/ 1447439 w 1590449"/>
              <a:gd name="connsiteY125" fmla="*/ 394362 h 1027510"/>
              <a:gd name="connsiteX126" fmla="*/ 1430104 w 1590449"/>
              <a:gd name="connsiteY126" fmla="*/ 385695 h 1027510"/>
              <a:gd name="connsiteX127" fmla="*/ 1421437 w 1590449"/>
              <a:gd name="connsiteY127" fmla="*/ 372694 h 1027510"/>
              <a:gd name="connsiteX128" fmla="*/ 1430104 w 1590449"/>
              <a:gd name="connsiteY128" fmla="*/ 329358 h 1027510"/>
              <a:gd name="connsiteX129" fmla="*/ 1438771 w 1590449"/>
              <a:gd name="connsiteY129" fmla="*/ 320690 h 1027510"/>
              <a:gd name="connsiteX130" fmla="*/ 1425770 w 1590449"/>
              <a:gd name="connsiteY130" fmla="*/ 299022 h 1027510"/>
              <a:gd name="connsiteX131" fmla="*/ 1404102 w 1590449"/>
              <a:gd name="connsiteY131" fmla="*/ 294688 h 1027510"/>
              <a:gd name="connsiteX132" fmla="*/ 1386767 w 1590449"/>
              <a:gd name="connsiteY132" fmla="*/ 290355 h 1027510"/>
              <a:gd name="connsiteX133" fmla="*/ 1378100 w 1590449"/>
              <a:gd name="connsiteY133" fmla="*/ 268686 h 1027510"/>
              <a:gd name="connsiteX134" fmla="*/ 1373767 w 1590449"/>
              <a:gd name="connsiteY134" fmla="*/ 251352 h 1027510"/>
              <a:gd name="connsiteX135" fmla="*/ 1360766 w 1590449"/>
              <a:gd name="connsiteY135" fmla="*/ 242685 h 1027510"/>
              <a:gd name="connsiteX136" fmla="*/ 1334764 w 1590449"/>
              <a:gd name="connsiteY136" fmla="*/ 234017 h 1027510"/>
              <a:gd name="connsiteX137" fmla="*/ 1334764 w 1590449"/>
              <a:gd name="connsiteY137" fmla="*/ 199348 h 1027510"/>
              <a:gd name="connsiteX138" fmla="*/ 1330430 w 1590449"/>
              <a:gd name="connsiteY138" fmla="*/ 173346 h 1027510"/>
              <a:gd name="connsiteX139" fmla="*/ 1360766 w 1590449"/>
              <a:gd name="connsiteY139" fmla="*/ 147344 h 1027510"/>
              <a:gd name="connsiteX140" fmla="*/ 1395435 w 1590449"/>
              <a:gd name="connsiteY140" fmla="*/ 143011 h 1027510"/>
              <a:gd name="connsiteX141" fmla="*/ 1408436 w 1590449"/>
              <a:gd name="connsiteY141" fmla="*/ 138677 h 1027510"/>
              <a:gd name="connsiteX142" fmla="*/ 1430104 w 1590449"/>
              <a:gd name="connsiteY142" fmla="*/ 121342 h 1027510"/>
              <a:gd name="connsiteX143" fmla="*/ 1438771 w 1590449"/>
              <a:gd name="connsiteY143" fmla="*/ 104008 h 1027510"/>
              <a:gd name="connsiteX144" fmla="*/ 1438771 w 1590449"/>
              <a:gd name="connsiteY144" fmla="*/ 43337 h 1027510"/>
              <a:gd name="connsiteX145" fmla="*/ 1404102 w 1590449"/>
              <a:gd name="connsiteY145" fmla="*/ 34669 h 1027510"/>
              <a:gd name="connsiteX146" fmla="*/ 1347765 w 1590449"/>
              <a:gd name="connsiteY146" fmla="*/ 26002 h 1027510"/>
              <a:gd name="connsiteX147" fmla="*/ 1334764 w 1590449"/>
              <a:gd name="connsiteY147" fmla="*/ 21668 h 1027510"/>
              <a:gd name="connsiteX148" fmla="*/ 1230756 w 1590449"/>
              <a:gd name="connsiteY148" fmla="*/ 13001 h 1027510"/>
              <a:gd name="connsiteX149" fmla="*/ 975071 w 1590449"/>
              <a:gd name="connsiteY149" fmla="*/ 0 h 1027510"/>
              <a:gd name="connsiteX150" fmla="*/ 762722 w 1590449"/>
              <a:gd name="connsiteY150" fmla="*/ 8667 h 1027510"/>
              <a:gd name="connsiteX151" fmla="*/ 732386 w 1590449"/>
              <a:gd name="connsiteY151" fmla="*/ 13001 h 1027510"/>
              <a:gd name="connsiteX152" fmla="*/ 632713 w 1590449"/>
              <a:gd name="connsiteY152" fmla="*/ 30336 h 1027510"/>
              <a:gd name="connsiteX153" fmla="*/ 515704 w 1590449"/>
              <a:gd name="connsiteY153" fmla="*/ 47670 h 1027510"/>
              <a:gd name="connsiteX154" fmla="*/ 446366 w 1590449"/>
              <a:gd name="connsiteY154" fmla="*/ 104008 h 1027510"/>
              <a:gd name="connsiteX155" fmla="*/ 390028 w 1590449"/>
              <a:gd name="connsiteY155" fmla="*/ 143011 h 1027510"/>
              <a:gd name="connsiteX156" fmla="*/ 342358 w 1590449"/>
              <a:gd name="connsiteY156" fmla="*/ 164679 h 1027510"/>
              <a:gd name="connsiteX157" fmla="*/ 316356 w 1590449"/>
              <a:gd name="connsiteY157" fmla="*/ 173346 h 1027510"/>
              <a:gd name="connsiteX158" fmla="*/ 251351 w 1590449"/>
              <a:gd name="connsiteY158" fmla="*/ 199348 h 1027510"/>
              <a:gd name="connsiteX159" fmla="*/ 238350 w 1590449"/>
              <a:gd name="connsiteY159" fmla="*/ 203682 h 1027510"/>
              <a:gd name="connsiteX160" fmla="*/ 203681 w 1590449"/>
              <a:gd name="connsiteY160" fmla="*/ 208015 h 1027510"/>
              <a:gd name="connsiteX161" fmla="*/ 190680 w 1590449"/>
              <a:gd name="connsiteY161" fmla="*/ 216683 h 1027510"/>
              <a:gd name="connsiteX162" fmla="*/ 134343 w 1590449"/>
              <a:gd name="connsiteY162" fmla="*/ 221016 h 1027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Lst>
            <a:rect l="l" t="t" r="r" b="b"/>
            <a:pathLst>
              <a:path w="1590449" h="1027510">
                <a:moveTo>
                  <a:pt x="134343" y="221016"/>
                </a:moveTo>
                <a:cubicBezTo>
                  <a:pt x="122064" y="225350"/>
                  <a:pt x="122139" y="234989"/>
                  <a:pt x="117008" y="242685"/>
                </a:cubicBezTo>
                <a:cubicBezTo>
                  <a:pt x="113425" y="248060"/>
                  <a:pt x="112477" y="255056"/>
                  <a:pt x="108341" y="260019"/>
                </a:cubicBezTo>
                <a:cubicBezTo>
                  <a:pt x="105007" y="264020"/>
                  <a:pt x="99407" y="265432"/>
                  <a:pt x="95340" y="268686"/>
                </a:cubicBezTo>
                <a:cubicBezTo>
                  <a:pt x="86734" y="275571"/>
                  <a:pt x="79989" y="286266"/>
                  <a:pt x="73672" y="294688"/>
                </a:cubicBezTo>
                <a:cubicBezTo>
                  <a:pt x="63508" y="325178"/>
                  <a:pt x="76736" y="287538"/>
                  <a:pt x="60671" y="325024"/>
                </a:cubicBezTo>
                <a:cubicBezTo>
                  <a:pt x="58872" y="329223"/>
                  <a:pt x="58871" y="334224"/>
                  <a:pt x="56337" y="338025"/>
                </a:cubicBezTo>
                <a:cubicBezTo>
                  <a:pt x="52937" y="343124"/>
                  <a:pt x="47670" y="346692"/>
                  <a:pt x="43336" y="351026"/>
                </a:cubicBezTo>
                <a:cubicBezTo>
                  <a:pt x="41892" y="356804"/>
                  <a:pt x="39003" y="362404"/>
                  <a:pt x="39003" y="368360"/>
                </a:cubicBezTo>
                <a:cubicBezTo>
                  <a:pt x="39003" y="372928"/>
                  <a:pt x="42081" y="376969"/>
                  <a:pt x="43336" y="381361"/>
                </a:cubicBezTo>
                <a:cubicBezTo>
                  <a:pt x="44972" y="387088"/>
                  <a:pt x="46225" y="392918"/>
                  <a:pt x="47670" y="398696"/>
                </a:cubicBezTo>
                <a:cubicBezTo>
                  <a:pt x="46225" y="405919"/>
                  <a:pt x="46630" y="413776"/>
                  <a:pt x="43336" y="420364"/>
                </a:cubicBezTo>
                <a:cubicBezTo>
                  <a:pt x="36843" y="433349"/>
                  <a:pt x="28890" y="433847"/>
                  <a:pt x="17334" y="437699"/>
                </a:cubicBezTo>
                <a:cubicBezTo>
                  <a:pt x="26089" y="463962"/>
                  <a:pt x="21493" y="438048"/>
                  <a:pt x="4333" y="472368"/>
                </a:cubicBezTo>
                <a:cubicBezTo>
                  <a:pt x="1039" y="478956"/>
                  <a:pt x="1444" y="486813"/>
                  <a:pt x="0" y="494036"/>
                </a:cubicBezTo>
                <a:cubicBezTo>
                  <a:pt x="1444" y="508482"/>
                  <a:pt x="812" y="523289"/>
                  <a:pt x="4333" y="537373"/>
                </a:cubicBezTo>
                <a:cubicBezTo>
                  <a:pt x="5324" y="541337"/>
                  <a:pt x="8940" y="545589"/>
                  <a:pt x="13001" y="546040"/>
                </a:cubicBezTo>
                <a:cubicBezTo>
                  <a:pt x="28189" y="547727"/>
                  <a:pt x="45697" y="540181"/>
                  <a:pt x="60671" y="537373"/>
                </a:cubicBezTo>
                <a:cubicBezTo>
                  <a:pt x="77944" y="534134"/>
                  <a:pt x="95340" y="531594"/>
                  <a:pt x="112675" y="528705"/>
                </a:cubicBezTo>
                <a:cubicBezTo>
                  <a:pt x="116618" y="548425"/>
                  <a:pt x="122148" y="564202"/>
                  <a:pt x="112675" y="585043"/>
                </a:cubicBezTo>
                <a:cubicBezTo>
                  <a:pt x="109686" y="591618"/>
                  <a:pt x="100824" y="593343"/>
                  <a:pt x="95340" y="598044"/>
                </a:cubicBezTo>
                <a:cubicBezTo>
                  <a:pt x="90687" y="602032"/>
                  <a:pt x="87326" y="607483"/>
                  <a:pt x="82339" y="611045"/>
                </a:cubicBezTo>
                <a:cubicBezTo>
                  <a:pt x="77082" y="614800"/>
                  <a:pt x="70379" y="616128"/>
                  <a:pt x="65004" y="619712"/>
                </a:cubicBezTo>
                <a:cubicBezTo>
                  <a:pt x="57308" y="624843"/>
                  <a:pt x="50559" y="631269"/>
                  <a:pt x="43336" y="637047"/>
                </a:cubicBezTo>
                <a:cubicBezTo>
                  <a:pt x="46225" y="639936"/>
                  <a:pt x="48178" y="644279"/>
                  <a:pt x="52004" y="645714"/>
                </a:cubicBezTo>
                <a:cubicBezTo>
                  <a:pt x="60231" y="648799"/>
                  <a:pt x="70855" y="644941"/>
                  <a:pt x="78005" y="650048"/>
                </a:cubicBezTo>
                <a:cubicBezTo>
                  <a:pt x="82851" y="653510"/>
                  <a:pt x="79675" y="662055"/>
                  <a:pt x="82339" y="667382"/>
                </a:cubicBezTo>
                <a:cubicBezTo>
                  <a:pt x="86998" y="676699"/>
                  <a:pt x="92308" y="686018"/>
                  <a:pt x="99674" y="693384"/>
                </a:cubicBezTo>
                <a:cubicBezTo>
                  <a:pt x="102904" y="696614"/>
                  <a:pt x="108476" y="695918"/>
                  <a:pt x="112675" y="697718"/>
                </a:cubicBezTo>
                <a:cubicBezTo>
                  <a:pt x="128070" y="704316"/>
                  <a:pt x="129953" y="706348"/>
                  <a:pt x="143010" y="715052"/>
                </a:cubicBezTo>
                <a:cubicBezTo>
                  <a:pt x="144455" y="719386"/>
                  <a:pt x="143690" y="725312"/>
                  <a:pt x="147344" y="728053"/>
                </a:cubicBezTo>
                <a:cubicBezTo>
                  <a:pt x="156145" y="734654"/>
                  <a:pt x="167839" y="736134"/>
                  <a:pt x="177679" y="741054"/>
                </a:cubicBezTo>
                <a:cubicBezTo>
                  <a:pt x="182338" y="743383"/>
                  <a:pt x="186346" y="746833"/>
                  <a:pt x="190680" y="749722"/>
                </a:cubicBezTo>
                <a:cubicBezTo>
                  <a:pt x="200792" y="746833"/>
                  <a:pt x="211467" y="745461"/>
                  <a:pt x="221016" y="741054"/>
                </a:cubicBezTo>
                <a:cubicBezTo>
                  <a:pt x="230474" y="736689"/>
                  <a:pt x="238086" y="729079"/>
                  <a:pt x="247018" y="723720"/>
                </a:cubicBezTo>
                <a:cubicBezTo>
                  <a:pt x="252558" y="720396"/>
                  <a:pt x="258574" y="717941"/>
                  <a:pt x="264352" y="715052"/>
                </a:cubicBezTo>
                <a:cubicBezTo>
                  <a:pt x="302047" y="722591"/>
                  <a:pt x="280812" y="714177"/>
                  <a:pt x="320690" y="754055"/>
                </a:cubicBezTo>
                <a:lnTo>
                  <a:pt x="333691" y="767056"/>
                </a:lnTo>
                <a:cubicBezTo>
                  <a:pt x="356804" y="762722"/>
                  <a:pt x="380720" y="761491"/>
                  <a:pt x="403029" y="754055"/>
                </a:cubicBezTo>
                <a:cubicBezTo>
                  <a:pt x="415957" y="749746"/>
                  <a:pt x="437698" y="732387"/>
                  <a:pt x="437698" y="732387"/>
                </a:cubicBezTo>
                <a:cubicBezTo>
                  <a:pt x="443476" y="736721"/>
                  <a:pt x="448762" y="741804"/>
                  <a:pt x="455033" y="745388"/>
                </a:cubicBezTo>
                <a:cubicBezTo>
                  <a:pt x="466258" y="751802"/>
                  <a:pt x="496197" y="753242"/>
                  <a:pt x="502703" y="754055"/>
                </a:cubicBezTo>
                <a:cubicBezTo>
                  <a:pt x="502750" y="753993"/>
                  <a:pt x="523347" y="730338"/>
                  <a:pt x="520038" y="723720"/>
                </a:cubicBezTo>
                <a:cubicBezTo>
                  <a:pt x="515470" y="714584"/>
                  <a:pt x="498369" y="702051"/>
                  <a:pt x="498369" y="702051"/>
                </a:cubicBezTo>
                <a:cubicBezTo>
                  <a:pt x="502703" y="694828"/>
                  <a:pt x="505888" y="686778"/>
                  <a:pt x="511370" y="680383"/>
                </a:cubicBezTo>
                <a:cubicBezTo>
                  <a:pt x="514760" y="676429"/>
                  <a:pt x="519712" y="669387"/>
                  <a:pt x="524371" y="671716"/>
                </a:cubicBezTo>
                <a:cubicBezTo>
                  <a:pt x="529698" y="674379"/>
                  <a:pt x="527069" y="683323"/>
                  <a:pt x="528705" y="689050"/>
                </a:cubicBezTo>
                <a:cubicBezTo>
                  <a:pt x="533631" y="706289"/>
                  <a:pt x="530442" y="700319"/>
                  <a:pt x="546040" y="710719"/>
                </a:cubicBezTo>
                <a:cubicBezTo>
                  <a:pt x="556152" y="709274"/>
                  <a:pt x="566521" y="709073"/>
                  <a:pt x="576375" y="706385"/>
                </a:cubicBezTo>
                <a:cubicBezTo>
                  <a:pt x="582608" y="704685"/>
                  <a:pt x="587522" y="699574"/>
                  <a:pt x="593710" y="697718"/>
                </a:cubicBezTo>
                <a:cubicBezTo>
                  <a:pt x="602126" y="695193"/>
                  <a:pt x="611045" y="694829"/>
                  <a:pt x="619712" y="693384"/>
                </a:cubicBezTo>
                <a:cubicBezTo>
                  <a:pt x="621156" y="699162"/>
                  <a:pt x="621626" y="705276"/>
                  <a:pt x="624045" y="710719"/>
                </a:cubicBezTo>
                <a:cubicBezTo>
                  <a:pt x="627466" y="718416"/>
                  <a:pt x="633279" y="724853"/>
                  <a:pt x="637046" y="732387"/>
                </a:cubicBezTo>
                <a:cubicBezTo>
                  <a:pt x="640525" y="739345"/>
                  <a:pt x="642824" y="746832"/>
                  <a:pt x="645713" y="754055"/>
                </a:cubicBezTo>
                <a:cubicBezTo>
                  <a:pt x="642824" y="758389"/>
                  <a:pt x="640729" y="763373"/>
                  <a:pt x="637046" y="767056"/>
                </a:cubicBezTo>
                <a:cubicBezTo>
                  <a:pt x="633363" y="770739"/>
                  <a:pt x="626574" y="771170"/>
                  <a:pt x="624045" y="775723"/>
                </a:cubicBezTo>
                <a:cubicBezTo>
                  <a:pt x="618938" y="784916"/>
                  <a:pt x="619284" y="796295"/>
                  <a:pt x="615378" y="806059"/>
                </a:cubicBezTo>
                <a:cubicBezTo>
                  <a:pt x="613444" y="810895"/>
                  <a:pt x="609600" y="814726"/>
                  <a:pt x="606711" y="819060"/>
                </a:cubicBezTo>
                <a:cubicBezTo>
                  <a:pt x="605266" y="826283"/>
                  <a:pt x="601564" y="833407"/>
                  <a:pt x="602377" y="840728"/>
                </a:cubicBezTo>
                <a:cubicBezTo>
                  <a:pt x="603689" y="852536"/>
                  <a:pt x="612283" y="859302"/>
                  <a:pt x="619712" y="866730"/>
                </a:cubicBezTo>
                <a:cubicBezTo>
                  <a:pt x="621156" y="873953"/>
                  <a:pt x="625490" y="881175"/>
                  <a:pt x="624045" y="888398"/>
                </a:cubicBezTo>
                <a:cubicBezTo>
                  <a:pt x="620826" y="904490"/>
                  <a:pt x="593589" y="927521"/>
                  <a:pt x="585042" y="936068"/>
                </a:cubicBezTo>
                <a:lnTo>
                  <a:pt x="572041" y="949069"/>
                </a:lnTo>
                <a:cubicBezTo>
                  <a:pt x="574930" y="951958"/>
                  <a:pt x="578607" y="954233"/>
                  <a:pt x="580709" y="957737"/>
                </a:cubicBezTo>
                <a:cubicBezTo>
                  <a:pt x="589435" y="972281"/>
                  <a:pt x="583086" y="984433"/>
                  <a:pt x="580709" y="1001073"/>
                </a:cubicBezTo>
                <a:cubicBezTo>
                  <a:pt x="592265" y="1008296"/>
                  <a:pt x="603189" y="1016646"/>
                  <a:pt x="615378" y="1022741"/>
                </a:cubicBezTo>
                <a:cubicBezTo>
                  <a:pt x="620705" y="1025405"/>
                  <a:pt x="626986" y="1028711"/>
                  <a:pt x="632713" y="1027075"/>
                </a:cubicBezTo>
                <a:cubicBezTo>
                  <a:pt x="638606" y="1025391"/>
                  <a:pt x="640614" y="1017474"/>
                  <a:pt x="645713" y="1014074"/>
                </a:cubicBezTo>
                <a:cubicBezTo>
                  <a:pt x="653776" y="1008699"/>
                  <a:pt x="663652" y="1006448"/>
                  <a:pt x="671715" y="1001073"/>
                </a:cubicBezTo>
                <a:cubicBezTo>
                  <a:pt x="724416" y="965939"/>
                  <a:pt x="642201" y="1009328"/>
                  <a:pt x="702051" y="979405"/>
                </a:cubicBezTo>
                <a:cubicBezTo>
                  <a:pt x="703496" y="975071"/>
                  <a:pt x="706385" y="970972"/>
                  <a:pt x="706385" y="966404"/>
                </a:cubicBezTo>
                <a:cubicBezTo>
                  <a:pt x="706385" y="957434"/>
                  <a:pt x="697765" y="946974"/>
                  <a:pt x="693384" y="940402"/>
                </a:cubicBezTo>
                <a:cubicBezTo>
                  <a:pt x="699162" y="938957"/>
                  <a:pt x="705068" y="934185"/>
                  <a:pt x="710718" y="936068"/>
                </a:cubicBezTo>
                <a:cubicBezTo>
                  <a:pt x="718879" y="938788"/>
                  <a:pt x="722478" y="961440"/>
                  <a:pt x="723719" y="966404"/>
                </a:cubicBezTo>
                <a:cubicBezTo>
                  <a:pt x="729497" y="963515"/>
                  <a:pt x="740140" y="964132"/>
                  <a:pt x="741054" y="957737"/>
                </a:cubicBezTo>
                <a:cubicBezTo>
                  <a:pt x="746496" y="919645"/>
                  <a:pt x="703826" y="948182"/>
                  <a:pt x="745387" y="927401"/>
                </a:cubicBezTo>
                <a:cubicBezTo>
                  <a:pt x="768505" y="892727"/>
                  <a:pt x="738161" y="934628"/>
                  <a:pt x="767056" y="905733"/>
                </a:cubicBezTo>
                <a:cubicBezTo>
                  <a:pt x="781538" y="891251"/>
                  <a:pt x="769198" y="892157"/>
                  <a:pt x="788724" y="879731"/>
                </a:cubicBezTo>
                <a:cubicBezTo>
                  <a:pt x="810043" y="866164"/>
                  <a:pt x="817300" y="864427"/>
                  <a:pt x="836394" y="858063"/>
                </a:cubicBezTo>
                <a:cubicBezTo>
                  <a:pt x="840728" y="859507"/>
                  <a:pt x="845196" y="860597"/>
                  <a:pt x="849395" y="862396"/>
                </a:cubicBezTo>
                <a:cubicBezTo>
                  <a:pt x="886881" y="878461"/>
                  <a:pt x="849242" y="865235"/>
                  <a:pt x="879731" y="875397"/>
                </a:cubicBezTo>
                <a:cubicBezTo>
                  <a:pt x="885509" y="869619"/>
                  <a:pt x="895463" y="866076"/>
                  <a:pt x="897065" y="858063"/>
                </a:cubicBezTo>
                <a:cubicBezTo>
                  <a:pt x="897961" y="853584"/>
                  <a:pt x="881530" y="857530"/>
                  <a:pt x="884064" y="853729"/>
                </a:cubicBezTo>
                <a:cubicBezTo>
                  <a:pt x="885544" y="851509"/>
                  <a:pt x="912698" y="842740"/>
                  <a:pt x="918733" y="840728"/>
                </a:cubicBezTo>
                <a:cubicBezTo>
                  <a:pt x="922253" y="805527"/>
                  <a:pt x="915492" y="804693"/>
                  <a:pt x="931734" y="784391"/>
                </a:cubicBezTo>
                <a:cubicBezTo>
                  <a:pt x="934287" y="781200"/>
                  <a:pt x="937513" y="778612"/>
                  <a:pt x="940402" y="775723"/>
                </a:cubicBezTo>
                <a:cubicBezTo>
                  <a:pt x="938957" y="771389"/>
                  <a:pt x="936068" y="767290"/>
                  <a:pt x="936068" y="762722"/>
                </a:cubicBezTo>
                <a:cubicBezTo>
                  <a:pt x="936068" y="757781"/>
                  <a:pt x="941317" y="734890"/>
                  <a:pt x="944735" y="728053"/>
                </a:cubicBezTo>
                <a:cubicBezTo>
                  <a:pt x="948502" y="720519"/>
                  <a:pt x="953402" y="713608"/>
                  <a:pt x="957736" y="706385"/>
                </a:cubicBezTo>
                <a:cubicBezTo>
                  <a:pt x="969292" y="707830"/>
                  <a:pt x="980917" y="708804"/>
                  <a:pt x="992405" y="710719"/>
                </a:cubicBezTo>
                <a:cubicBezTo>
                  <a:pt x="998280" y="711698"/>
                  <a:pt x="1003820" y="715710"/>
                  <a:pt x="1009740" y="715052"/>
                </a:cubicBezTo>
                <a:cubicBezTo>
                  <a:pt x="1017471" y="714193"/>
                  <a:pt x="1024097" y="709043"/>
                  <a:pt x="1031408" y="706385"/>
                </a:cubicBezTo>
                <a:cubicBezTo>
                  <a:pt x="1039994" y="703263"/>
                  <a:pt x="1057410" y="697718"/>
                  <a:pt x="1057410" y="697718"/>
                </a:cubicBezTo>
                <a:cubicBezTo>
                  <a:pt x="1090096" y="708612"/>
                  <a:pt x="1044257" y="697135"/>
                  <a:pt x="1096413" y="684717"/>
                </a:cubicBezTo>
                <a:cubicBezTo>
                  <a:pt x="1117539" y="679687"/>
                  <a:pt x="1139750" y="681828"/>
                  <a:pt x="1161418" y="680383"/>
                </a:cubicBezTo>
                <a:cubicBezTo>
                  <a:pt x="1180553" y="682775"/>
                  <a:pt x="1207071" y="689179"/>
                  <a:pt x="1226422" y="680383"/>
                </a:cubicBezTo>
                <a:cubicBezTo>
                  <a:pt x="1233861" y="677002"/>
                  <a:pt x="1237979" y="668827"/>
                  <a:pt x="1243757" y="663049"/>
                </a:cubicBezTo>
                <a:cubicBezTo>
                  <a:pt x="1253370" y="624598"/>
                  <a:pt x="1253973" y="616535"/>
                  <a:pt x="1265425" y="585043"/>
                </a:cubicBezTo>
                <a:cubicBezTo>
                  <a:pt x="1268084" y="577732"/>
                  <a:pt x="1269030" y="569281"/>
                  <a:pt x="1274093" y="563375"/>
                </a:cubicBezTo>
                <a:cubicBezTo>
                  <a:pt x="1278297" y="558470"/>
                  <a:pt x="1285649" y="557596"/>
                  <a:pt x="1291427" y="554707"/>
                </a:cubicBezTo>
                <a:cubicBezTo>
                  <a:pt x="1300094" y="557596"/>
                  <a:pt x="1309995" y="558065"/>
                  <a:pt x="1317429" y="563375"/>
                </a:cubicBezTo>
                <a:cubicBezTo>
                  <a:pt x="1321146" y="566030"/>
                  <a:pt x="1319108" y="572659"/>
                  <a:pt x="1321763" y="576376"/>
                </a:cubicBezTo>
                <a:cubicBezTo>
                  <a:pt x="1326513" y="583025"/>
                  <a:pt x="1332090" y="589506"/>
                  <a:pt x="1339097" y="593710"/>
                </a:cubicBezTo>
                <a:cubicBezTo>
                  <a:pt x="1346931" y="598410"/>
                  <a:pt x="1365099" y="602377"/>
                  <a:pt x="1365099" y="602377"/>
                </a:cubicBezTo>
                <a:cubicBezTo>
                  <a:pt x="1369433" y="605266"/>
                  <a:pt x="1374846" y="606978"/>
                  <a:pt x="1378100" y="611045"/>
                </a:cubicBezTo>
                <a:cubicBezTo>
                  <a:pt x="1380954" y="614612"/>
                  <a:pt x="1377912" y="623400"/>
                  <a:pt x="1382434" y="624046"/>
                </a:cubicBezTo>
                <a:cubicBezTo>
                  <a:pt x="1391478" y="625338"/>
                  <a:pt x="1400087" y="619089"/>
                  <a:pt x="1408436" y="615378"/>
                </a:cubicBezTo>
                <a:cubicBezTo>
                  <a:pt x="1413624" y="613072"/>
                  <a:pt x="1436439" y="595459"/>
                  <a:pt x="1438771" y="593710"/>
                </a:cubicBezTo>
                <a:cubicBezTo>
                  <a:pt x="1444549" y="595155"/>
                  <a:pt x="1450150" y="598044"/>
                  <a:pt x="1456106" y="598044"/>
                </a:cubicBezTo>
                <a:cubicBezTo>
                  <a:pt x="1494197" y="598044"/>
                  <a:pt x="1455269" y="587652"/>
                  <a:pt x="1486441" y="598044"/>
                </a:cubicBezTo>
                <a:cubicBezTo>
                  <a:pt x="1492219" y="603822"/>
                  <a:pt x="1497126" y="610628"/>
                  <a:pt x="1503776" y="615378"/>
                </a:cubicBezTo>
                <a:cubicBezTo>
                  <a:pt x="1507493" y="618033"/>
                  <a:pt x="1512860" y="622062"/>
                  <a:pt x="1516777" y="619712"/>
                </a:cubicBezTo>
                <a:cubicBezTo>
                  <a:pt x="1522756" y="616124"/>
                  <a:pt x="1532979" y="577509"/>
                  <a:pt x="1534112" y="576376"/>
                </a:cubicBezTo>
                <a:cubicBezTo>
                  <a:pt x="1537001" y="573487"/>
                  <a:pt x="1539640" y="570324"/>
                  <a:pt x="1542779" y="567708"/>
                </a:cubicBezTo>
                <a:cubicBezTo>
                  <a:pt x="1552886" y="559285"/>
                  <a:pt x="1560943" y="555837"/>
                  <a:pt x="1568781" y="546040"/>
                </a:cubicBezTo>
                <a:cubicBezTo>
                  <a:pt x="1581591" y="530027"/>
                  <a:pt x="1574389" y="537288"/>
                  <a:pt x="1581782" y="520038"/>
                </a:cubicBezTo>
                <a:cubicBezTo>
                  <a:pt x="1584327" y="514100"/>
                  <a:pt x="1587560" y="508482"/>
                  <a:pt x="1590449" y="502704"/>
                </a:cubicBezTo>
                <a:cubicBezTo>
                  <a:pt x="1584671" y="496926"/>
                  <a:pt x="1580866" y="487953"/>
                  <a:pt x="1573114" y="485369"/>
                </a:cubicBezTo>
                <a:cubicBezTo>
                  <a:pt x="1564447" y="482480"/>
                  <a:pt x="1555595" y="480095"/>
                  <a:pt x="1547113" y="476702"/>
                </a:cubicBezTo>
                <a:cubicBezTo>
                  <a:pt x="1539890" y="473813"/>
                  <a:pt x="1532991" y="469921"/>
                  <a:pt x="1525444" y="468034"/>
                </a:cubicBezTo>
                <a:cubicBezTo>
                  <a:pt x="1515535" y="465557"/>
                  <a:pt x="1505221" y="465145"/>
                  <a:pt x="1495109" y="463701"/>
                </a:cubicBezTo>
                <a:cubicBezTo>
                  <a:pt x="1473441" y="456478"/>
                  <a:pt x="1483552" y="463700"/>
                  <a:pt x="1473440" y="433365"/>
                </a:cubicBezTo>
                <a:lnTo>
                  <a:pt x="1469107" y="420364"/>
                </a:lnTo>
                <a:cubicBezTo>
                  <a:pt x="1470551" y="416030"/>
                  <a:pt x="1475483" y="411449"/>
                  <a:pt x="1473440" y="407363"/>
                </a:cubicBezTo>
                <a:cubicBezTo>
                  <a:pt x="1471397" y="403278"/>
                  <a:pt x="1464525" y="405073"/>
                  <a:pt x="1460440" y="403030"/>
                </a:cubicBezTo>
                <a:cubicBezTo>
                  <a:pt x="1455781" y="400701"/>
                  <a:pt x="1451961" y="396946"/>
                  <a:pt x="1447439" y="394362"/>
                </a:cubicBezTo>
                <a:cubicBezTo>
                  <a:pt x="1441830" y="391157"/>
                  <a:pt x="1435882" y="388584"/>
                  <a:pt x="1430104" y="385695"/>
                </a:cubicBezTo>
                <a:cubicBezTo>
                  <a:pt x="1427215" y="381361"/>
                  <a:pt x="1421955" y="377877"/>
                  <a:pt x="1421437" y="372694"/>
                </a:cubicBezTo>
                <a:cubicBezTo>
                  <a:pt x="1421093" y="369255"/>
                  <a:pt x="1424920" y="337998"/>
                  <a:pt x="1430104" y="329358"/>
                </a:cubicBezTo>
                <a:cubicBezTo>
                  <a:pt x="1432206" y="325854"/>
                  <a:pt x="1435882" y="323579"/>
                  <a:pt x="1438771" y="320690"/>
                </a:cubicBezTo>
                <a:cubicBezTo>
                  <a:pt x="1434437" y="313467"/>
                  <a:pt x="1432508" y="304076"/>
                  <a:pt x="1425770" y="299022"/>
                </a:cubicBezTo>
                <a:cubicBezTo>
                  <a:pt x="1419877" y="294603"/>
                  <a:pt x="1411292" y="296286"/>
                  <a:pt x="1404102" y="294688"/>
                </a:cubicBezTo>
                <a:cubicBezTo>
                  <a:pt x="1398288" y="293396"/>
                  <a:pt x="1392545" y="291799"/>
                  <a:pt x="1386767" y="290355"/>
                </a:cubicBezTo>
                <a:cubicBezTo>
                  <a:pt x="1383878" y="283132"/>
                  <a:pt x="1380560" y="276066"/>
                  <a:pt x="1378100" y="268686"/>
                </a:cubicBezTo>
                <a:cubicBezTo>
                  <a:pt x="1376217" y="263036"/>
                  <a:pt x="1377071" y="256308"/>
                  <a:pt x="1373767" y="251352"/>
                </a:cubicBezTo>
                <a:cubicBezTo>
                  <a:pt x="1370878" y="247018"/>
                  <a:pt x="1365525" y="244800"/>
                  <a:pt x="1360766" y="242685"/>
                </a:cubicBezTo>
                <a:cubicBezTo>
                  <a:pt x="1352417" y="238974"/>
                  <a:pt x="1334764" y="234017"/>
                  <a:pt x="1334764" y="234017"/>
                </a:cubicBezTo>
                <a:cubicBezTo>
                  <a:pt x="1324857" y="204298"/>
                  <a:pt x="1334764" y="241184"/>
                  <a:pt x="1334764" y="199348"/>
                </a:cubicBezTo>
                <a:cubicBezTo>
                  <a:pt x="1334764" y="190561"/>
                  <a:pt x="1331875" y="182013"/>
                  <a:pt x="1330430" y="173346"/>
                </a:cubicBezTo>
                <a:cubicBezTo>
                  <a:pt x="1334618" y="169158"/>
                  <a:pt x="1351693" y="149818"/>
                  <a:pt x="1360766" y="147344"/>
                </a:cubicBezTo>
                <a:cubicBezTo>
                  <a:pt x="1372002" y="144280"/>
                  <a:pt x="1383879" y="144455"/>
                  <a:pt x="1395435" y="143011"/>
                </a:cubicBezTo>
                <a:cubicBezTo>
                  <a:pt x="1399769" y="141566"/>
                  <a:pt x="1404350" y="140720"/>
                  <a:pt x="1408436" y="138677"/>
                </a:cubicBezTo>
                <a:cubicBezTo>
                  <a:pt x="1414234" y="135778"/>
                  <a:pt x="1426072" y="127390"/>
                  <a:pt x="1430104" y="121342"/>
                </a:cubicBezTo>
                <a:cubicBezTo>
                  <a:pt x="1433687" y="115967"/>
                  <a:pt x="1435882" y="109786"/>
                  <a:pt x="1438771" y="104008"/>
                </a:cubicBezTo>
                <a:cubicBezTo>
                  <a:pt x="1442048" y="87626"/>
                  <a:pt x="1450353" y="57493"/>
                  <a:pt x="1438771" y="43337"/>
                </a:cubicBezTo>
                <a:cubicBezTo>
                  <a:pt x="1431228" y="34118"/>
                  <a:pt x="1415750" y="37165"/>
                  <a:pt x="1404102" y="34669"/>
                </a:cubicBezTo>
                <a:cubicBezTo>
                  <a:pt x="1392094" y="32096"/>
                  <a:pt x="1358819" y="27581"/>
                  <a:pt x="1347765" y="26002"/>
                </a:cubicBezTo>
                <a:cubicBezTo>
                  <a:pt x="1343431" y="24557"/>
                  <a:pt x="1339243" y="22564"/>
                  <a:pt x="1334764" y="21668"/>
                </a:cubicBezTo>
                <a:cubicBezTo>
                  <a:pt x="1300354" y="14786"/>
                  <a:pt x="1265787" y="15696"/>
                  <a:pt x="1230756" y="13001"/>
                </a:cubicBezTo>
                <a:cubicBezTo>
                  <a:pt x="1040526" y="-1632"/>
                  <a:pt x="1237087" y="7082"/>
                  <a:pt x="975071" y="0"/>
                </a:cubicBezTo>
                <a:cubicBezTo>
                  <a:pt x="912910" y="1884"/>
                  <a:pt x="829162" y="2890"/>
                  <a:pt x="762722" y="8667"/>
                </a:cubicBezTo>
                <a:cubicBezTo>
                  <a:pt x="752546" y="9552"/>
                  <a:pt x="742462" y="11322"/>
                  <a:pt x="732386" y="13001"/>
                </a:cubicBezTo>
                <a:cubicBezTo>
                  <a:pt x="699122" y="18545"/>
                  <a:pt x="666081" y="25453"/>
                  <a:pt x="632713" y="30336"/>
                </a:cubicBezTo>
                <a:cubicBezTo>
                  <a:pt x="499096" y="49890"/>
                  <a:pt x="601817" y="28534"/>
                  <a:pt x="515704" y="47670"/>
                </a:cubicBezTo>
                <a:cubicBezTo>
                  <a:pt x="429033" y="101842"/>
                  <a:pt x="536414" y="31112"/>
                  <a:pt x="446366" y="104008"/>
                </a:cubicBezTo>
                <a:cubicBezTo>
                  <a:pt x="428613" y="118379"/>
                  <a:pt x="409339" y="130814"/>
                  <a:pt x="390028" y="143011"/>
                </a:cubicBezTo>
                <a:cubicBezTo>
                  <a:pt x="378437" y="150331"/>
                  <a:pt x="355869" y="159766"/>
                  <a:pt x="342358" y="164679"/>
                </a:cubicBezTo>
                <a:cubicBezTo>
                  <a:pt x="333772" y="167801"/>
                  <a:pt x="324894" y="170094"/>
                  <a:pt x="316356" y="173346"/>
                </a:cubicBezTo>
                <a:cubicBezTo>
                  <a:pt x="294547" y="181654"/>
                  <a:pt x="273491" y="191968"/>
                  <a:pt x="251351" y="199348"/>
                </a:cubicBezTo>
                <a:cubicBezTo>
                  <a:pt x="247017" y="200793"/>
                  <a:pt x="242844" y="202865"/>
                  <a:pt x="238350" y="203682"/>
                </a:cubicBezTo>
                <a:cubicBezTo>
                  <a:pt x="226892" y="205765"/>
                  <a:pt x="215237" y="206571"/>
                  <a:pt x="203681" y="208015"/>
                </a:cubicBezTo>
                <a:cubicBezTo>
                  <a:pt x="199347" y="210904"/>
                  <a:pt x="195621" y="215036"/>
                  <a:pt x="190680" y="216683"/>
                </a:cubicBezTo>
                <a:cubicBezTo>
                  <a:pt x="163740" y="225663"/>
                  <a:pt x="146622" y="216682"/>
                  <a:pt x="134343" y="221016"/>
                </a:cubicBezTo>
                <a:close/>
              </a:path>
            </a:pathLst>
          </a:cu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Freihandform: Form 3">
            <a:extLst>
              <a:ext uri="{FF2B5EF4-FFF2-40B4-BE49-F238E27FC236}">
                <a16:creationId xmlns:a16="http://schemas.microsoft.com/office/drawing/2014/main" id="{5A3C7F6B-59C3-6EE1-5C62-3921C7389274}"/>
              </a:ext>
            </a:extLst>
          </p:cNvPr>
          <p:cNvSpPr/>
          <p:nvPr/>
        </p:nvSpPr>
        <p:spPr>
          <a:xfrm>
            <a:off x="4622383" y="3902316"/>
            <a:ext cx="1938762" cy="1149401"/>
          </a:xfrm>
          <a:custGeom>
            <a:avLst/>
            <a:gdLst>
              <a:gd name="connsiteX0" fmla="*/ 99673 w 1958809"/>
              <a:gd name="connsiteY0" fmla="*/ 489702 h 1066078"/>
              <a:gd name="connsiteX1" fmla="*/ 91006 w 1958809"/>
              <a:gd name="connsiteY1" fmla="*/ 511370 h 1066078"/>
              <a:gd name="connsiteX2" fmla="*/ 78005 w 1958809"/>
              <a:gd name="connsiteY2" fmla="*/ 559041 h 1066078"/>
              <a:gd name="connsiteX3" fmla="*/ 78005 w 1958809"/>
              <a:gd name="connsiteY3" fmla="*/ 632713 h 1066078"/>
              <a:gd name="connsiteX4" fmla="*/ 39002 w 1958809"/>
              <a:gd name="connsiteY4" fmla="*/ 667382 h 1066078"/>
              <a:gd name="connsiteX5" fmla="*/ 4333 w 1958809"/>
              <a:gd name="connsiteY5" fmla="*/ 710718 h 1066078"/>
              <a:gd name="connsiteX6" fmla="*/ 0 w 1958809"/>
              <a:gd name="connsiteY6" fmla="*/ 723719 h 1066078"/>
              <a:gd name="connsiteX7" fmla="*/ 8667 w 1958809"/>
              <a:gd name="connsiteY7" fmla="*/ 732387 h 1066078"/>
              <a:gd name="connsiteX8" fmla="*/ 30335 w 1958809"/>
              <a:gd name="connsiteY8" fmla="*/ 736720 h 1066078"/>
              <a:gd name="connsiteX9" fmla="*/ 8667 w 1958809"/>
              <a:gd name="connsiteY9" fmla="*/ 780057 h 1066078"/>
              <a:gd name="connsiteX10" fmla="*/ 4333 w 1958809"/>
              <a:gd name="connsiteY10" fmla="*/ 793058 h 1066078"/>
              <a:gd name="connsiteX11" fmla="*/ 17334 w 1958809"/>
              <a:gd name="connsiteY11" fmla="*/ 801725 h 1066078"/>
              <a:gd name="connsiteX12" fmla="*/ 26001 w 1958809"/>
              <a:gd name="connsiteY12" fmla="*/ 814726 h 1066078"/>
              <a:gd name="connsiteX13" fmla="*/ 21668 w 1958809"/>
              <a:gd name="connsiteY13" fmla="*/ 836394 h 1066078"/>
              <a:gd name="connsiteX14" fmla="*/ 8667 w 1958809"/>
              <a:gd name="connsiteY14" fmla="*/ 866730 h 1066078"/>
              <a:gd name="connsiteX15" fmla="*/ 4333 w 1958809"/>
              <a:gd name="connsiteY15" fmla="*/ 897065 h 1066078"/>
              <a:gd name="connsiteX16" fmla="*/ 13000 w 1958809"/>
              <a:gd name="connsiteY16" fmla="*/ 905733 h 1066078"/>
              <a:gd name="connsiteX17" fmla="*/ 8667 w 1958809"/>
              <a:gd name="connsiteY17" fmla="*/ 953403 h 1066078"/>
              <a:gd name="connsiteX18" fmla="*/ 17334 w 1958809"/>
              <a:gd name="connsiteY18" fmla="*/ 970737 h 1066078"/>
              <a:gd name="connsiteX19" fmla="*/ 43336 w 1958809"/>
              <a:gd name="connsiteY19" fmla="*/ 983738 h 1066078"/>
              <a:gd name="connsiteX20" fmla="*/ 52003 w 1958809"/>
              <a:gd name="connsiteY20" fmla="*/ 957736 h 1066078"/>
              <a:gd name="connsiteX21" fmla="*/ 78005 w 1958809"/>
              <a:gd name="connsiteY21" fmla="*/ 927401 h 1066078"/>
              <a:gd name="connsiteX22" fmla="*/ 104007 w 1958809"/>
              <a:gd name="connsiteY22" fmla="*/ 897065 h 1066078"/>
              <a:gd name="connsiteX23" fmla="*/ 143010 w 1958809"/>
              <a:gd name="connsiteY23" fmla="*/ 849395 h 1066078"/>
              <a:gd name="connsiteX24" fmla="*/ 182013 w 1958809"/>
              <a:gd name="connsiteY24" fmla="*/ 858062 h 1066078"/>
              <a:gd name="connsiteX25" fmla="*/ 195014 w 1958809"/>
              <a:gd name="connsiteY25" fmla="*/ 832061 h 1066078"/>
              <a:gd name="connsiteX26" fmla="*/ 208015 w 1958809"/>
              <a:gd name="connsiteY26" fmla="*/ 840728 h 1066078"/>
              <a:gd name="connsiteX27" fmla="*/ 216682 w 1958809"/>
              <a:gd name="connsiteY27" fmla="*/ 875397 h 1066078"/>
              <a:gd name="connsiteX28" fmla="*/ 229683 w 1958809"/>
              <a:gd name="connsiteY28" fmla="*/ 888398 h 1066078"/>
              <a:gd name="connsiteX29" fmla="*/ 247018 w 1958809"/>
              <a:gd name="connsiteY29" fmla="*/ 892732 h 1066078"/>
              <a:gd name="connsiteX30" fmla="*/ 268686 w 1958809"/>
              <a:gd name="connsiteY30" fmla="*/ 888398 h 1066078"/>
              <a:gd name="connsiteX31" fmla="*/ 307689 w 1958809"/>
              <a:gd name="connsiteY31" fmla="*/ 905733 h 1066078"/>
              <a:gd name="connsiteX32" fmla="*/ 303355 w 1958809"/>
              <a:gd name="connsiteY32" fmla="*/ 927401 h 1066078"/>
              <a:gd name="connsiteX33" fmla="*/ 286020 w 1958809"/>
              <a:gd name="connsiteY33" fmla="*/ 953403 h 1066078"/>
              <a:gd name="connsiteX34" fmla="*/ 411696 w 1958809"/>
              <a:gd name="connsiteY34" fmla="*/ 983738 h 1066078"/>
              <a:gd name="connsiteX35" fmla="*/ 433364 w 1958809"/>
              <a:gd name="connsiteY35" fmla="*/ 1005406 h 1066078"/>
              <a:gd name="connsiteX36" fmla="*/ 446365 w 1958809"/>
              <a:gd name="connsiteY36" fmla="*/ 1014074 h 1066078"/>
              <a:gd name="connsiteX37" fmla="*/ 459366 w 1958809"/>
              <a:gd name="connsiteY37" fmla="*/ 1040076 h 1066078"/>
              <a:gd name="connsiteX38" fmla="*/ 463700 w 1958809"/>
              <a:gd name="connsiteY38" fmla="*/ 1057410 h 1066078"/>
              <a:gd name="connsiteX39" fmla="*/ 498369 w 1958809"/>
              <a:gd name="connsiteY39" fmla="*/ 1061744 h 1066078"/>
              <a:gd name="connsiteX40" fmla="*/ 563374 w 1958809"/>
              <a:gd name="connsiteY40" fmla="*/ 1053077 h 1066078"/>
              <a:gd name="connsiteX41" fmla="*/ 606710 w 1958809"/>
              <a:gd name="connsiteY41" fmla="*/ 1061744 h 1066078"/>
              <a:gd name="connsiteX42" fmla="*/ 645713 w 1958809"/>
              <a:gd name="connsiteY42" fmla="*/ 1066078 h 1066078"/>
              <a:gd name="connsiteX43" fmla="*/ 723719 w 1958809"/>
              <a:gd name="connsiteY43" fmla="*/ 1061744 h 1066078"/>
              <a:gd name="connsiteX44" fmla="*/ 754055 w 1958809"/>
              <a:gd name="connsiteY44" fmla="*/ 1053077 h 1066078"/>
              <a:gd name="connsiteX45" fmla="*/ 758388 w 1958809"/>
              <a:gd name="connsiteY45" fmla="*/ 1022741 h 1066078"/>
              <a:gd name="connsiteX46" fmla="*/ 745387 w 1958809"/>
              <a:gd name="connsiteY46" fmla="*/ 1014074 h 1066078"/>
              <a:gd name="connsiteX47" fmla="*/ 736720 w 1958809"/>
              <a:gd name="connsiteY47" fmla="*/ 983738 h 1066078"/>
              <a:gd name="connsiteX48" fmla="*/ 749721 w 1958809"/>
              <a:gd name="connsiteY48" fmla="*/ 957736 h 1066078"/>
              <a:gd name="connsiteX49" fmla="*/ 806058 w 1958809"/>
              <a:gd name="connsiteY49" fmla="*/ 927401 h 1066078"/>
              <a:gd name="connsiteX50" fmla="*/ 858062 w 1958809"/>
              <a:gd name="connsiteY50" fmla="*/ 879731 h 1066078"/>
              <a:gd name="connsiteX51" fmla="*/ 866729 w 1958809"/>
              <a:gd name="connsiteY51" fmla="*/ 871063 h 1066078"/>
              <a:gd name="connsiteX52" fmla="*/ 901399 w 1958809"/>
              <a:gd name="connsiteY52" fmla="*/ 858062 h 1066078"/>
              <a:gd name="connsiteX53" fmla="*/ 988072 w 1958809"/>
              <a:gd name="connsiteY53" fmla="*/ 858062 h 1066078"/>
              <a:gd name="connsiteX54" fmla="*/ 1031408 w 1958809"/>
              <a:gd name="connsiteY54" fmla="*/ 836394 h 1066078"/>
              <a:gd name="connsiteX55" fmla="*/ 1048743 w 1958809"/>
              <a:gd name="connsiteY55" fmla="*/ 827727 h 1066078"/>
              <a:gd name="connsiteX56" fmla="*/ 1066077 w 1958809"/>
              <a:gd name="connsiteY56" fmla="*/ 840728 h 1066078"/>
              <a:gd name="connsiteX57" fmla="*/ 1079078 w 1958809"/>
              <a:gd name="connsiteY57" fmla="*/ 866730 h 1066078"/>
              <a:gd name="connsiteX58" fmla="*/ 1118081 w 1958809"/>
              <a:gd name="connsiteY58" fmla="*/ 853729 h 1066078"/>
              <a:gd name="connsiteX59" fmla="*/ 1148417 w 1958809"/>
              <a:gd name="connsiteY59" fmla="*/ 832061 h 1066078"/>
              <a:gd name="connsiteX60" fmla="*/ 1157084 w 1958809"/>
              <a:gd name="connsiteY60" fmla="*/ 823393 h 1066078"/>
              <a:gd name="connsiteX61" fmla="*/ 1187419 w 1958809"/>
              <a:gd name="connsiteY61" fmla="*/ 810392 h 1066078"/>
              <a:gd name="connsiteX62" fmla="*/ 1239423 w 1958809"/>
              <a:gd name="connsiteY62" fmla="*/ 845061 h 1066078"/>
              <a:gd name="connsiteX63" fmla="*/ 1252424 w 1958809"/>
              <a:gd name="connsiteY63" fmla="*/ 853729 h 1066078"/>
              <a:gd name="connsiteX64" fmla="*/ 1278426 w 1958809"/>
              <a:gd name="connsiteY64" fmla="*/ 849395 h 1066078"/>
              <a:gd name="connsiteX65" fmla="*/ 1308762 w 1958809"/>
              <a:gd name="connsiteY65" fmla="*/ 823393 h 1066078"/>
              <a:gd name="connsiteX66" fmla="*/ 1330430 w 1958809"/>
              <a:gd name="connsiteY66" fmla="*/ 810392 h 1066078"/>
              <a:gd name="connsiteX67" fmla="*/ 1343431 w 1958809"/>
              <a:gd name="connsiteY67" fmla="*/ 801725 h 1066078"/>
              <a:gd name="connsiteX68" fmla="*/ 1386767 w 1958809"/>
              <a:gd name="connsiteY68" fmla="*/ 788724 h 1066078"/>
              <a:gd name="connsiteX69" fmla="*/ 1408436 w 1958809"/>
              <a:gd name="connsiteY69" fmla="*/ 775723 h 1066078"/>
              <a:gd name="connsiteX70" fmla="*/ 1421437 w 1958809"/>
              <a:gd name="connsiteY70" fmla="*/ 784390 h 1066078"/>
              <a:gd name="connsiteX71" fmla="*/ 1477774 w 1958809"/>
              <a:gd name="connsiteY71" fmla="*/ 775723 h 1066078"/>
              <a:gd name="connsiteX72" fmla="*/ 1490775 w 1958809"/>
              <a:gd name="connsiteY72" fmla="*/ 767056 h 1066078"/>
              <a:gd name="connsiteX73" fmla="*/ 1512443 w 1958809"/>
              <a:gd name="connsiteY73" fmla="*/ 762722 h 1066078"/>
              <a:gd name="connsiteX74" fmla="*/ 1538445 w 1958809"/>
              <a:gd name="connsiteY74" fmla="*/ 749721 h 1066078"/>
              <a:gd name="connsiteX75" fmla="*/ 1555780 w 1958809"/>
              <a:gd name="connsiteY75" fmla="*/ 723719 h 1066078"/>
              <a:gd name="connsiteX76" fmla="*/ 1538445 w 1958809"/>
              <a:gd name="connsiteY76" fmla="*/ 697717 h 1066078"/>
              <a:gd name="connsiteX77" fmla="*/ 1529778 w 1958809"/>
              <a:gd name="connsiteY77" fmla="*/ 628379 h 1066078"/>
              <a:gd name="connsiteX78" fmla="*/ 1521110 w 1958809"/>
              <a:gd name="connsiteY78" fmla="*/ 615378 h 1066078"/>
              <a:gd name="connsiteX79" fmla="*/ 1534111 w 1958809"/>
              <a:gd name="connsiteY79" fmla="*/ 589376 h 1066078"/>
              <a:gd name="connsiteX80" fmla="*/ 1542779 w 1958809"/>
              <a:gd name="connsiteY80" fmla="*/ 533039 h 1066078"/>
              <a:gd name="connsiteX81" fmla="*/ 1529778 w 1958809"/>
              <a:gd name="connsiteY81" fmla="*/ 524371 h 1066078"/>
              <a:gd name="connsiteX82" fmla="*/ 1538445 w 1958809"/>
              <a:gd name="connsiteY82" fmla="*/ 502703 h 1066078"/>
              <a:gd name="connsiteX83" fmla="*/ 1577448 w 1958809"/>
              <a:gd name="connsiteY83" fmla="*/ 476701 h 1066078"/>
              <a:gd name="connsiteX84" fmla="*/ 1594782 w 1958809"/>
              <a:gd name="connsiteY84" fmla="*/ 481035 h 1066078"/>
              <a:gd name="connsiteX85" fmla="*/ 1603450 w 1958809"/>
              <a:gd name="connsiteY85" fmla="*/ 489702 h 1066078"/>
              <a:gd name="connsiteX86" fmla="*/ 1668455 w 1958809"/>
              <a:gd name="connsiteY86" fmla="*/ 498370 h 1066078"/>
              <a:gd name="connsiteX87" fmla="*/ 1707457 w 1958809"/>
              <a:gd name="connsiteY87" fmla="*/ 494036 h 1066078"/>
              <a:gd name="connsiteX88" fmla="*/ 1720458 w 1958809"/>
              <a:gd name="connsiteY88" fmla="*/ 485369 h 1066078"/>
              <a:gd name="connsiteX89" fmla="*/ 1733459 w 1958809"/>
              <a:gd name="connsiteY89" fmla="*/ 481035 h 1066078"/>
              <a:gd name="connsiteX90" fmla="*/ 1785463 w 1958809"/>
              <a:gd name="connsiteY90" fmla="*/ 498370 h 1066078"/>
              <a:gd name="connsiteX91" fmla="*/ 1815799 w 1958809"/>
              <a:gd name="connsiteY91" fmla="*/ 481035 h 1066078"/>
              <a:gd name="connsiteX92" fmla="*/ 1828800 w 1958809"/>
              <a:gd name="connsiteY92" fmla="*/ 433365 h 1066078"/>
              <a:gd name="connsiteX93" fmla="*/ 1837467 w 1958809"/>
              <a:gd name="connsiteY93" fmla="*/ 411697 h 1066078"/>
              <a:gd name="connsiteX94" fmla="*/ 1863469 w 1958809"/>
              <a:gd name="connsiteY94" fmla="*/ 390028 h 1066078"/>
              <a:gd name="connsiteX95" fmla="*/ 1898138 w 1958809"/>
              <a:gd name="connsiteY95" fmla="*/ 398696 h 1066078"/>
              <a:gd name="connsiteX96" fmla="*/ 1941474 w 1958809"/>
              <a:gd name="connsiteY96" fmla="*/ 359693 h 1066078"/>
              <a:gd name="connsiteX97" fmla="*/ 1937141 w 1958809"/>
              <a:gd name="connsiteY97" fmla="*/ 342358 h 1066078"/>
              <a:gd name="connsiteX98" fmla="*/ 1928473 w 1958809"/>
              <a:gd name="connsiteY98" fmla="*/ 325024 h 1066078"/>
              <a:gd name="connsiteX99" fmla="*/ 1941474 w 1958809"/>
              <a:gd name="connsiteY99" fmla="*/ 303355 h 1066078"/>
              <a:gd name="connsiteX100" fmla="*/ 1945808 w 1958809"/>
              <a:gd name="connsiteY100" fmla="*/ 290354 h 1066078"/>
              <a:gd name="connsiteX101" fmla="*/ 1950142 w 1958809"/>
              <a:gd name="connsiteY101" fmla="*/ 251352 h 1066078"/>
              <a:gd name="connsiteX102" fmla="*/ 1932807 w 1958809"/>
              <a:gd name="connsiteY102" fmla="*/ 234017 h 1066078"/>
              <a:gd name="connsiteX103" fmla="*/ 1928473 w 1958809"/>
              <a:gd name="connsiteY103" fmla="*/ 221016 h 1066078"/>
              <a:gd name="connsiteX104" fmla="*/ 1958809 w 1958809"/>
              <a:gd name="connsiteY104" fmla="*/ 195014 h 1066078"/>
              <a:gd name="connsiteX105" fmla="*/ 1945808 w 1958809"/>
              <a:gd name="connsiteY105" fmla="*/ 182013 h 1066078"/>
              <a:gd name="connsiteX106" fmla="*/ 1898138 w 1958809"/>
              <a:gd name="connsiteY106" fmla="*/ 173346 h 1066078"/>
              <a:gd name="connsiteX107" fmla="*/ 1863469 w 1958809"/>
              <a:gd name="connsiteY107" fmla="*/ 156011 h 1066078"/>
              <a:gd name="connsiteX108" fmla="*/ 1850468 w 1958809"/>
              <a:gd name="connsiteY108" fmla="*/ 151678 h 1066078"/>
              <a:gd name="connsiteX109" fmla="*/ 1820132 w 1958809"/>
              <a:gd name="connsiteY109" fmla="*/ 147344 h 1066078"/>
              <a:gd name="connsiteX110" fmla="*/ 1815799 w 1958809"/>
              <a:gd name="connsiteY110" fmla="*/ 121342 h 1066078"/>
              <a:gd name="connsiteX111" fmla="*/ 1811465 w 1958809"/>
              <a:gd name="connsiteY111" fmla="*/ 104007 h 1066078"/>
              <a:gd name="connsiteX112" fmla="*/ 1807131 w 1958809"/>
              <a:gd name="connsiteY112" fmla="*/ 73672 h 1066078"/>
              <a:gd name="connsiteX113" fmla="*/ 1733459 w 1958809"/>
              <a:gd name="connsiteY113" fmla="*/ 60671 h 1066078"/>
              <a:gd name="connsiteX114" fmla="*/ 1716125 w 1958809"/>
              <a:gd name="connsiteY114" fmla="*/ 56337 h 1066078"/>
              <a:gd name="connsiteX115" fmla="*/ 1685789 w 1958809"/>
              <a:gd name="connsiteY115" fmla="*/ 47670 h 1066078"/>
              <a:gd name="connsiteX116" fmla="*/ 1664121 w 1958809"/>
              <a:gd name="connsiteY116" fmla="*/ 43336 h 1066078"/>
              <a:gd name="connsiteX117" fmla="*/ 1564447 w 1958809"/>
              <a:gd name="connsiteY117" fmla="*/ 0 h 1066078"/>
              <a:gd name="connsiteX118" fmla="*/ 1568781 w 1958809"/>
              <a:gd name="connsiteY118" fmla="*/ 21668 h 1066078"/>
              <a:gd name="connsiteX119" fmla="*/ 1577448 w 1958809"/>
              <a:gd name="connsiteY119" fmla="*/ 43336 h 1066078"/>
              <a:gd name="connsiteX120" fmla="*/ 1560113 w 1958809"/>
              <a:gd name="connsiteY120" fmla="*/ 65005 h 1066078"/>
              <a:gd name="connsiteX121" fmla="*/ 1555780 w 1958809"/>
              <a:gd name="connsiteY121" fmla="*/ 86673 h 1066078"/>
              <a:gd name="connsiteX122" fmla="*/ 1551446 w 1958809"/>
              <a:gd name="connsiteY122" fmla="*/ 121342 h 1066078"/>
              <a:gd name="connsiteX123" fmla="*/ 1538445 w 1958809"/>
              <a:gd name="connsiteY123" fmla="*/ 130009 h 1066078"/>
              <a:gd name="connsiteX124" fmla="*/ 1404102 w 1958809"/>
              <a:gd name="connsiteY124" fmla="*/ 125676 h 1066078"/>
              <a:gd name="connsiteX125" fmla="*/ 1356432 w 1958809"/>
              <a:gd name="connsiteY125" fmla="*/ 121342 h 1066078"/>
              <a:gd name="connsiteX126" fmla="*/ 1300094 w 1958809"/>
              <a:gd name="connsiteY126" fmla="*/ 147344 h 1066078"/>
              <a:gd name="connsiteX127" fmla="*/ 1269759 w 1958809"/>
              <a:gd name="connsiteY127" fmla="*/ 151678 h 1066078"/>
              <a:gd name="connsiteX128" fmla="*/ 1243757 w 1958809"/>
              <a:gd name="connsiteY128" fmla="*/ 160345 h 1066078"/>
              <a:gd name="connsiteX129" fmla="*/ 1170085 w 1958809"/>
              <a:gd name="connsiteY129" fmla="*/ 169012 h 1066078"/>
              <a:gd name="connsiteX130" fmla="*/ 1131082 w 1958809"/>
              <a:gd name="connsiteY130" fmla="*/ 195014 h 1066078"/>
              <a:gd name="connsiteX131" fmla="*/ 1139749 w 1958809"/>
              <a:gd name="connsiteY131" fmla="*/ 212349 h 1066078"/>
              <a:gd name="connsiteX132" fmla="*/ 1118081 w 1958809"/>
              <a:gd name="connsiteY132" fmla="*/ 225350 h 1066078"/>
              <a:gd name="connsiteX133" fmla="*/ 1100746 w 1958809"/>
              <a:gd name="connsiteY133" fmla="*/ 238351 h 1066078"/>
              <a:gd name="connsiteX134" fmla="*/ 1066077 w 1958809"/>
              <a:gd name="connsiteY134" fmla="*/ 242684 h 1066078"/>
              <a:gd name="connsiteX135" fmla="*/ 1048743 w 1958809"/>
              <a:gd name="connsiteY135" fmla="*/ 247018 h 1066078"/>
              <a:gd name="connsiteX136" fmla="*/ 1009740 w 1958809"/>
              <a:gd name="connsiteY136" fmla="*/ 251352 h 1066078"/>
              <a:gd name="connsiteX137" fmla="*/ 975071 w 1958809"/>
              <a:gd name="connsiteY137" fmla="*/ 260019 h 1066078"/>
              <a:gd name="connsiteX138" fmla="*/ 957736 w 1958809"/>
              <a:gd name="connsiteY138" fmla="*/ 281687 h 1066078"/>
              <a:gd name="connsiteX139" fmla="*/ 949069 w 1958809"/>
              <a:gd name="connsiteY139" fmla="*/ 307689 h 1066078"/>
              <a:gd name="connsiteX140" fmla="*/ 923067 w 1958809"/>
              <a:gd name="connsiteY140" fmla="*/ 342358 h 1066078"/>
              <a:gd name="connsiteX141" fmla="*/ 927400 w 1958809"/>
              <a:gd name="connsiteY141" fmla="*/ 364026 h 1066078"/>
              <a:gd name="connsiteX142" fmla="*/ 897065 w 1958809"/>
              <a:gd name="connsiteY142" fmla="*/ 390028 h 1066078"/>
              <a:gd name="connsiteX143" fmla="*/ 892731 w 1958809"/>
              <a:gd name="connsiteY143" fmla="*/ 372694 h 1066078"/>
              <a:gd name="connsiteX144" fmla="*/ 871063 w 1958809"/>
              <a:gd name="connsiteY144" fmla="*/ 325024 h 1066078"/>
              <a:gd name="connsiteX145" fmla="*/ 832060 w 1958809"/>
              <a:gd name="connsiteY145" fmla="*/ 329357 h 1066078"/>
              <a:gd name="connsiteX146" fmla="*/ 810392 w 1958809"/>
              <a:gd name="connsiteY146" fmla="*/ 333691 h 1066078"/>
              <a:gd name="connsiteX147" fmla="*/ 784390 w 1958809"/>
              <a:gd name="connsiteY147" fmla="*/ 359693 h 1066078"/>
              <a:gd name="connsiteX148" fmla="*/ 723719 w 1958809"/>
              <a:gd name="connsiteY148" fmla="*/ 381361 h 1066078"/>
              <a:gd name="connsiteX149" fmla="*/ 702051 w 1958809"/>
              <a:gd name="connsiteY149" fmla="*/ 342358 h 1066078"/>
              <a:gd name="connsiteX150" fmla="*/ 680382 w 1958809"/>
              <a:gd name="connsiteY150" fmla="*/ 303355 h 1066078"/>
              <a:gd name="connsiteX151" fmla="*/ 658714 w 1958809"/>
              <a:gd name="connsiteY151" fmla="*/ 299022 h 1066078"/>
              <a:gd name="connsiteX152" fmla="*/ 611044 w 1958809"/>
              <a:gd name="connsiteY152" fmla="*/ 260019 h 1066078"/>
              <a:gd name="connsiteX153" fmla="*/ 624045 w 1958809"/>
              <a:gd name="connsiteY153" fmla="*/ 242684 h 1066078"/>
              <a:gd name="connsiteX154" fmla="*/ 628379 w 1958809"/>
              <a:gd name="connsiteY154" fmla="*/ 229683 h 1066078"/>
              <a:gd name="connsiteX155" fmla="*/ 641380 w 1958809"/>
              <a:gd name="connsiteY155" fmla="*/ 216682 h 1066078"/>
              <a:gd name="connsiteX156" fmla="*/ 624045 w 1958809"/>
              <a:gd name="connsiteY156" fmla="*/ 208015 h 1066078"/>
              <a:gd name="connsiteX157" fmla="*/ 468034 w 1958809"/>
              <a:gd name="connsiteY157" fmla="*/ 216682 h 1066078"/>
              <a:gd name="connsiteX158" fmla="*/ 403029 w 1958809"/>
              <a:gd name="connsiteY158" fmla="*/ 208015 h 1066078"/>
              <a:gd name="connsiteX159" fmla="*/ 385694 w 1958809"/>
              <a:gd name="connsiteY159" fmla="*/ 199348 h 1066078"/>
              <a:gd name="connsiteX160" fmla="*/ 381361 w 1958809"/>
              <a:gd name="connsiteY160" fmla="*/ 186347 h 1066078"/>
              <a:gd name="connsiteX161" fmla="*/ 368360 w 1958809"/>
              <a:gd name="connsiteY161" fmla="*/ 190680 h 1066078"/>
              <a:gd name="connsiteX162" fmla="*/ 329357 w 1958809"/>
              <a:gd name="connsiteY162" fmla="*/ 182013 h 1066078"/>
              <a:gd name="connsiteX163" fmla="*/ 303355 w 1958809"/>
              <a:gd name="connsiteY163" fmla="*/ 173346 h 1066078"/>
              <a:gd name="connsiteX164" fmla="*/ 273019 w 1958809"/>
              <a:gd name="connsiteY164" fmla="*/ 186347 h 1066078"/>
              <a:gd name="connsiteX165" fmla="*/ 268686 w 1958809"/>
              <a:gd name="connsiteY165" fmla="*/ 199348 h 1066078"/>
              <a:gd name="connsiteX166" fmla="*/ 281687 w 1958809"/>
              <a:gd name="connsiteY166" fmla="*/ 208015 h 1066078"/>
              <a:gd name="connsiteX167" fmla="*/ 290354 w 1958809"/>
              <a:gd name="connsiteY167" fmla="*/ 225350 h 1066078"/>
              <a:gd name="connsiteX168" fmla="*/ 286020 w 1958809"/>
              <a:gd name="connsiteY168" fmla="*/ 247018 h 1066078"/>
              <a:gd name="connsiteX169" fmla="*/ 281687 w 1958809"/>
              <a:gd name="connsiteY169" fmla="*/ 260019 h 1066078"/>
              <a:gd name="connsiteX170" fmla="*/ 277353 w 1958809"/>
              <a:gd name="connsiteY170" fmla="*/ 277353 h 1066078"/>
              <a:gd name="connsiteX171" fmla="*/ 281687 w 1958809"/>
              <a:gd name="connsiteY171" fmla="*/ 290354 h 1066078"/>
              <a:gd name="connsiteX172" fmla="*/ 290354 w 1958809"/>
              <a:gd name="connsiteY172" fmla="*/ 299022 h 1066078"/>
              <a:gd name="connsiteX173" fmla="*/ 273019 w 1958809"/>
              <a:gd name="connsiteY173" fmla="*/ 364026 h 1066078"/>
              <a:gd name="connsiteX174" fmla="*/ 260019 w 1958809"/>
              <a:gd name="connsiteY174" fmla="*/ 385695 h 1066078"/>
              <a:gd name="connsiteX175" fmla="*/ 242684 w 1958809"/>
              <a:gd name="connsiteY175" fmla="*/ 394362 h 1066078"/>
              <a:gd name="connsiteX176" fmla="*/ 229683 w 1958809"/>
              <a:gd name="connsiteY176" fmla="*/ 407363 h 1066078"/>
              <a:gd name="connsiteX177" fmla="*/ 212348 w 1958809"/>
              <a:gd name="connsiteY177" fmla="*/ 416030 h 1066078"/>
              <a:gd name="connsiteX178" fmla="*/ 190680 w 1958809"/>
              <a:gd name="connsiteY178" fmla="*/ 433365 h 1066078"/>
              <a:gd name="connsiteX179" fmla="*/ 169012 w 1958809"/>
              <a:gd name="connsiteY179" fmla="*/ 450699 h 1066078"/>
              <a:gd name="connsiteX180" fmla="*/ 156011 w 1958809"/>
              <a:gd name="connsiteY180" fmla="*/ 463700 h 1066078"/>
              <a:gd name="connsiteX181" fmla="*/ 99673 w 1958809"/>
              <a:gd name="connsiteY181" fmla="*/ 489702 h 1066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1958809" h="1066078">
                <a:moveTo>
                  <a:pt x="99673" y="489702"/>
                </a:moveTo>
                <a:cubicBezTo>
                  <a:pt x="88839" y="497647"/>
                  <a:pt x="92636" y="503764"/>
                  <a:pt x="91006" y="511370"/>
                </a:cubicBezTo>
                <a:cubicBezTo>
                  <a:pt x="80567" y="560089"/>
                  <a:pt x="97689" y="539357"/>
                  <a:pt x="78005" y="559041"/>
                </a:cubicBezTo>
                <a:cubicBezTo>
                  <a:pt x="79248" y="572709"/>
                  <a:pt x="87103" y="614517"/>
                  <a:pt x="78005" y="632713"/>
                </a:cubicBezTo>
                <a:cubicBezTo>
                  <a:pt x="73537" y="641648"/>
                  <a:pt x="45083" y="661854"/>
                  <a:pt x="39002" y="667382"/>
                </a:cubicBezTo>
                <a:cubicBezTo>
                  <a:pt x="16668" y="687685"/>
                  <a:pt x="14141" y="687831"/>
                  <a:pt x="4333" y="710718"/>
                </a:cubicBezTo>
                <a:cubicBezTo>
                  <a:pt x="2534" y="714917"/>
                  <a:pt x="1444" y="719385"/>
                  <a:pt x="0" y="723719"/>
                </a:cubicBezTo>
                <a:cubicBezTo>
                  <a:pt x="2889" y="726608"/>
                  <a:pt x="4911" y="730777"/>
                  <a:pt x="8667" y="732387"/>
                </a:cubicBezTo>
                <a:cubicBezTo>
                  <a:pt x="15437" y="735289"/>
                  <a:pt x="28737" y="729530"/>
                  <a:pt x="30335" y="736720"/>
                </a:cubicBezTo>
                <a:cubicBezTo>
                  <a:pt x="34709" y="756403"/>
                  <a:pt x="19834" y="768889"/>
                  <a:pt x="8667" y="780057"/>
                </a:cubicBezTo>
                <a:cubicBezTo>
                  <a:pt x="7222" y="784391"/>
                  <a:pt x="2636" y="788817"/>
                  <a:pt x="4333" y="793058"/>
                </a:cubicBezTo>
                <a:cubicBezTo>
                  <a:pt x="6267" y="797894"/>
                  <a:pt x="13651" y="798042"/>
                  <a:pt x="17334" y="801725"/>
                </a:cubicBezTo>
                <a:cubicBezTo>
                  <a:pt x="21017" y="805408"/>
                  <a:pt x="23112" y="810392"/>
                  <a:pt x="26001" y="814726"/>
                </a:cubicBezTo>
                <a:cubicBezTo>
                  <a:pt x="24557" y="821949"/>
                  <a:pt x="25245" y="829955"/>
                  <a:pt x="21668" y="836394"/>
                </a:cubicBezTo>
                <a:cubicBezTo>
                  <a:pt x="4531" y="867242"/>
                  <a:pt x="-167" y="840229"/>
                  <a:pt x="8667" y="866730"/>
                </a:cubicBezTo>
                <a:cubicBezTo>
                  <a:pt x="7222" y="876842"/>
                  <a:pt x="3205" y="886913"/>
                  <a:pt x="4333" y="897065"/>
                </a:cubicBezTo>
                <a:cubicBezTo>
                  <a:pt x="4784" y="901126"/>
                  <a:pt x="12687" y="901659"/>
                  <a:pt x="13000" y="905733"/>
                </a:cubicBezTo>
                <a:cubicBezTo>
                  <a:pt x="14224" y="921642"/>
                  <a:pt x="10111" y="937513"/>
                  <a:pt x="8667" y="953403"/>
                </a:cubicBezTo>
                <a:cubicBezTo>
                  <a:pt x="11556" y="959181"/>
                  <a:pt x="13198" y="965774"/>
                  <a:pt x="17334" y="970737"/>
                </a:cubicBezTo>
                <a:cubicBezTo>
                  <a:pt x="23798" y="978494"/>
                  <a:pt x="34460" y="980780"/>
                  <a:pt x="43336" y="983738"/>
                </a:cubicBezTo>
                <a:cubicBezTo>
                  <a:pt x="46225" y="975071"/>
                  <a:pt x="45543" y="964196"/>
                  <a:pt x="52003" y="957736"/>
                </a:cubicBezTo>
                <a:cubicBezTo>
                  <a:pt x="104077" y="905665"/>
                  <a:pt x="45011" y="966995"/>
                  <a:pt x="78005" y="927401"/>
                </a:cubicBezTo>
                <a:cubicBezTo>
                  <a:pt x="94924" y="907098"/>
                  <a:pt x="88731" y="921889"/>
                  <a:pt x="104007" y="897065"/>
                </a:cubicBezTo>
                <a:cubicBezTo>
                  <a:pt x="132671" y="850486"/>
                  <a:pt x="110696" y="865551"/>
                  <a:pt x="143010" y="849395"/>
                </a:cubicBezTo>
                <a:cubicBezTo>
                  <a:pt x="173346" y="869619"/>
                  <a:pt x="160345" y="872509"/>
                  <a:pt x="182013" y="858062"/>
                </a:cubicBezTo>
                <a:cubicBezTo>
                  <a:pt x="183433" y="853802"/>
                  <a:pt x="189011" y="833261"/>
                  <a:pt x="195014" y="832061"/>
                </a:cubicBezTo>
                <a:cubicBezTo>
                  <a:pt x="200121" y="831040"/>
                  <a:pt x="203681" y="837839"/>
                  <a:pt x="208015" y="840728"/>
                </a:cubicBezTo>
                <a:cubicBezTo>
                  <a:pt x="208641" y="843857"/>
                  <a:pt x="212873" y="869684"/>
                  <a:pt x="216682" y="875397"/>
                </a:cubicBezTo>
                <a:cubicBezTo>
                  <a:pt x="220082" y="880496"/>
                  <a:pt x="224362" y="885357"/>
                  <a:pt x="229683" y="888398"/>
                </a:cubicBezTo>
                <a:cubicBezTo>
                  <a:pt x="234854" y="891353"/>
                  <a:pt x="241240" y="891287"/>
                  <a:pt x="247018" y="892732"/>
                </a:cubicBezTo>
                <a:cubicBezTo>
                  <a:pt x="254241" y="891287"/>
                  <a:pt x="261346" y="887786"/>
                  <a:pt x="268686" y="888398"/>
                </a:cubicBezTo>
                <a:cubicBezTo>
                  <a:pt x="295385" y="890623"/>
                  <a:pt x="294524" y="892568"/>
                  <a:pt x="307689" y="905733"/>
                </a:cubicBezTo>
                <a:cubicBezTo>
                  <a:pt x="306244" y="912956"/>
                  <a:pt x="306403" y="920696"/>
                  <a:pt x="303355" y="927401"/>
                </a:cubicBezTo>
                <a:cubicBezTo>
                  <a:pt x="299044" y="936884"/>
                  <a:pt x="286020" y="953403"/>
                  <a:pt x="286020" y="953403"/>
                </a:cubicBezTo>
                <a:cubicBezTo>
                  <a:pt x="297718" y="1023584"/>
                  <a:pt x="278305" y="959486"/>
                  <a:pt x="411696" y="983738"/>
                </a:cubicBezTo>
                <a:cubicBezTo>
                  <a:pt x="421746" y="985565"/>
                  <a:pt x="425677" y="998680"/>
                  <a:pt x="433364" y="1005406"/>
                </a:cubicBezTo>
                <a:cubicBezTo>
                  <a:pt x="437284" y="1008836"/>
                  <a:pt x="442031" y="1011185"/>
                  <a:pt x="446365" y="1014074"/>
                </a:cubicBezTo>
                <a:cubicBezTo>
                  <a:pt x="464628" y="1068858"/>
                  <a:pt x="434162" y="981268"/>
                  <a:pt x="459366" y="1040076"/>
                </a:cubicBezTo>
                <a:cubicBezTo>
                  <a:pt x="461712" y="1045550"/>
                  <a:pt x="458494" y="1054518"/>
                  <a:pt x="463700" y="1057410"/>
                </a:cubicBezTo>
                <a:cubicBezTo>
                  <a:pt x="473881" y="1063066"/>
                  <a:pt x="486813" y="1060299"/>
                  <a:pt x="498369" y="1061744"/>
                </a:cubicBezTo>
                <a:cubicBezTo>
                  <a:pt x="521423" y="1057133"/>
                  <a:pt x="538034" y="1053077"/>
                  <a:pt x="563374" y="1053077"/>
                </a:cubicBezTo>
                <a:cubicBezTo>
                  <a:pt x="584571" y="1053077"/>
                  <a:pt x="588090" y="1058879"/>
                  <a:pt x="606710" y="1061744"/>
                </a:cubicBezTo>
                <a:cubicBezTo>
                  <a:pt x="619639" y="1063733"/>
                  <a:pt x="632712" y="1064633"/>
                  <a:pt x="645713" y="1066078"/>
                </a:cubicBezTo>
                <a:cubicBezTo>
                  <a:pt x="671715" y="1064633"/>
                  <a:pt x="697784" y="1064102"/>
                  <a:pt x="723719" y="1061744"/>
                </a:cubicBezTo>
                <a:cubicBezTo>
                  <a:pt x="731197" y="1061064"/>
                  <a:pt x="746362" y="1055641"/>
                  <a:pt x="754055" y="1053077"/>
                </a:cubicBezTo>
                <a:cubicBezTo>
                  <a:pt x="755499" y="1042965"/>
                  <a:pt x="760604" y="1032712"/>
                  <a:pt x="758388" y="1022741"/>
                </a:cubicBezTo>
                <a:cubicBezTo>
                  <a:pt x="757258" y="1017657"/>
                  <a:pt x="748641" y="1018141"/>
                  <a:pt x="745387" y="1014074"/>
                </a:cubicBezTo>
                <a:cubicBezTo>
                  <a:pt x="743128" y="1011250"/>
                  <a:pt x="737002" y="984867"/>
                  <a:pt x="736720" y="983738"/>
                </a:cubicBezTo>
                <a:cubicBezTo>
                  <a:pt x="739575" y="975174"/>
                  <a:pt x="742085" y="963845"/>
                  <a:pt x="749721" y="957736"/>
                </a:cubicBezTo>
                <a:cubicBezTo>
                  <a:pt x="772933" y="939167"/>
                  <a:pt x="782042" y="937007"/>
                  <a:pt x="806058" y="927401"/>
                </a:cubicBezTo>
                <a:cubicBezTo>
                  <a:pt x="863257" y="870202"/>
                  <a:pt x="812083" y="919143"/>
                  <a:pt x="858062" y="879731"/>
                </a:cubicBezTo>
                <a:cubicBezTo>
                  <a:pt x="861164" y="877072"/>
                  <a:pt x="863074" y="872890"/>
                  <a:pt x="866729" y="871063"/>
                </a:cubicBezTo>
                <a:cubicBezTo>
                  <a:pt x="877768" y="865543"/>
                  <a:pt x="889842" y="862396"/>
                  <a:pt x="901399" y="858062"/>
                </a:cubicBezTo>
                <a:cubicBezTo>
                  <a:pt x="934424" y="866319"/>
                  <a:pt x="939136" y="869355"/>
                  <a:pt x="988072" y="858062"/>
                </a:cubicBezTo>
                <a:cubicBezTo>
                  <a:pt x="1003809" y="854430"/>
                  <a:pt x="1016963" y="843617"/>
                  <a:pt x="1031408" y="836394"/>
                </a:cubicBezTo>
                <a:lnTo>
                  <a:pt x="1048743" y="827727"/>
                </a:lnTo>
                <a:cubicBezTo>
                  <a:pt x="1054521" y="832061"/>
                  <a:pt x="1061643" y="835027"/>
                  <a:pt x="1066077" y="840728"/>
                </a:cubicBezTo>
                <a:cubicBezTo>
                  <a:pt x="1072026" y="848377"/>
                  <a:pt x="1069677" y="864380"/>
                  <a:pt x="1079078" y="866730"/>
                </a:cubicBezTo>
                <a:cubicBezTo>
                  <a:pt x="1092373" y="870054"/>
                  <a:pt x="1118081" y="853729"/>
                  <a:pt x="1118081" y="853729"/>
                </a:cubicBezTo>
                <a:cubicBezTo>
                  <a:pt x="1128193" y="846506"/>
                  <a:pt x="1138608" y="839690"/>
                  <a:pt x="1148417" y="832061"/>
                </a:cubicBezTo>
                <a:cubicBezTo>
                  <a:pt x="1151642" y="829552"/>
                  <a:pt x="1153684" y="825659"/>
                  <a:pt x="1157084" y="823393"/>
                </a:cubicBezTo>
                <a:cubicBezTo>
                  <a:pt x="1167790" y="816255"/>
                  <a:pt x="1175866" y="814244"/>
                  <a:pt x="1187419" y="810392"/>
                </a:cubicBezTo>
                <a:lnTo>
                  <a:pt x="1239423" y="845061"/>
                </a:lnTo>
                <a:lnTo>
                  <a:pt x="1252424" y="853729"/>
                </a:lnTo>
                <a:cubicBezTo>
                  <a:pt x="1261091" y="852284"/>
                  <a:pt x="1270090" y="852174"/>
                  <a:pt x="1278426" y="849395"/>
                </a:cubicBezTo>
                <a:cubicBezTo>
                  <a:pt x="1290075" y="845512"/>
                  <a:pt x="1300533" y="829793"/>
                  <a:pt x="1308762" y="823393"/>
                </a:cubicBezTo>
                <a:cubicBezTo>
                  <a:pt x="1315411" y="818222"/>
                  <a:pt x="1323287" y="814856"/>
                  <a:pt x="1330430" y="810392"/>
                </a:cubicBezTo>
                <a:cubicBezTo>
                  <a:pt x="1334847" y="807632"/>
                  <a:pt x="1338570" y="803595"/>
                  <a:pt x="1343431" y="801725"/>
                </a:cubicBezTo>
                <a:cubicBezTo>
                  <a:pt x="1357507" y="796311"/>
                  <a:pt x="1372322" y="793058"/>
                  <a:pt x="1386767" y="788724"/>
                </a:cubicBezTo>
                <a:cubicBezTo>
                  <a:pt x="1392195" y="783297"/>
                  <a:pt x="1398793" y="774116"/>
                  <a:pt x="1408436" y="775723"/>
                </a:cubicBezTo>
                <a:cubicBezTo>
                  <a:pt x="1413574" y="776579"/>
                  <a:pt x="1417103" y="781501"/>
                  <a:pt x="1421437" y="784390"/>
                </a:cubicBezTo>
                <a:cubicBezTo>
                  <a:pt x="1440216" y="781501"/>
                  <a:pt x="1459341" y="780331"/>
                  <a:pt x="1477774" y="775723"/>
                </a:cubicBezTo>
                <a:cubicBezTo>
                  <a:pt x="1482827" y="774460"/>
                  <a:pt x="1485898" y="768885"/>
                  <a:pt x="1490775" y="767056"/>
                </a:cubicBezTo>
                <a:cubicBezTo>
                  <a:pt x="1497672" y="764470"/>
                  <a:pt x="1505297" y="764509"/>
                  <a:pt x="1512443" y="762722"/>
                </a:cubicBezTo>
                <a:cubicBezTo>
                  <a:pt x="1526796" y="759133"/>
                  <a:pt x="1525735" y="758194"/>
                  <a:pt x="1538445" y="749721"/>
                </a:cubicBezTo>
                <a:cubicBezTo>
                  <a:pt x="1544223" y="741054"/>
                  <a:pt x="1561558" y="732386"/>
                  <a:pt x="1555780" y="723719"/>
                </a:cubicBezTo>
                <a:lnTo>
                  <a:pt x="1538445" y="697717"/>
                </a:lnTo>
                <a:cubicBezTo>
                  <a:pt x="1537924" y="691468"/>
                  <a:pt x="1536854" y="644890"/>
                  <a:pt x="1529778" y="628379"/>
                </a:cubicBezTo>
                <a:cubicBezTo>
                  <a:pt x="1527726" y="623592"/>
                  <a:pt x="1523999" y="619712"/>
                  <a:pt x="1521110" y="615378"/>
                </a:cubicBezTo>
                <a:cubicBezTo>
                  <a:pt x="1525444" y="606711"/>
                  <a:pt x="1530512" y="598373"/>
                  <a:pt x="1534111" y="589376"/>
                </a:cubicBezTo>
                <a:cubicBezTo>
                  <a:pt x="1539886" y="574939"/>
                  <a:pt x="1541591" y="543726"/>
                  <a:pt x="1542779" y="533039"/>
                </a:cubicBezTo>
                <a:cubicBezTo>
                  <a:pt x="1538445" y="530150"/>
                  <a:pt x="1530515" y="529527"/>
                  <a:pt x="1529778" y="524371"/>
                </a:cubicBezTo>
                <a:cubicBezTo>
                  <a:pt x="1528678" y="516670"/>
                  <a:pt x="1533778" y="508926"/>
                  <a:pt x="1538445" y="502703"/>
                </a:cubicBezTo>
                <a:cubicBezTo>
                  <a:pt x="1543368" y="496138"/>
                  <a:pt x="1571918" y="480019"/>
                  <a:pt x="1577448" y="476701"/>
                </a:cubicBezTo>
                <a:cubicBezTo>
                  <a:pt x="1583226" y="478146"/>
                  <a:pt x="1589455" y="478371"/>
                  <a:pt x="1594782" y="481035"/>
                </a:cubicBezTo>
                <a:cubicBezTo>
                  <a:pt x="1598437" y="482862"/>
                  <a:pt x="1599624" y="488267"/>
                  <a:pt x="1603450" y="489702"/>
                </a:cubicBezTo>
                <a:cubicBezTo>
                  <a:pt x="1611642" y="492774"/>
                  <a:pt x="1666442" y="498146"/>
                  <a:pt x="1668455" y="498370"/>
                </a:cubicBezTo>
                <a:cubicBezTo>
                  <a:pt x="1681456" y="496925"/>
                  <a:pt x="1694767" y="497209"/>
                  <a:pt x="1707457" y="494036"/>
                </a:cubicBezTo>
                <a:cubicBezTo>
                  <a:pt x="1712510" y="492773"/>
                  <a:pt x="1715800" y="487698"/>
                  <a:pt x="1720458" y="485369"/>
                </a:cubicBezTo>
                <a:cubicBezTo>
                  <a:pt x="1724544" y="483326"/>
                  <a:pt x="1729125" y="482480"/>
                  <a:pt x="1733459" y="481035"/>
                </a:cubicBezTo>
                <a:cubicBezTo>
                  <a:pt x="1749889" y="489250"/>
                  <a:pt x="1765708" y="500346"/>
                  <a:pt x="1785463" y="498370"/>
                </a:cubicBezTo>
                <a:cubicBezTo>
                  <a:pt x="1791930" y="497723"/>
                  <a:pt x="1809940" y="484941"/>
                  <a:pt x="1815799" y="481035"/>
                </a:cubicBezTo>
                <a:cubicBezTo>
                  <a:pt x="1820152" y="459268"/>
                  <a:pt x="1820000" y="455365"/>
                  <a:pt x="1828800" y="433365"/>
                </a:cubicBezTo>
                <a:cubicBezTo>
                  <a:pt x="1831689" y="426142"/>
                  <a:pt x="1832608" y="417771"/>
                  <a:pt x="1837467" y="411697"/>
                </a:cubicBezTo>
                <a:cubicBezTo>
                  <a:pt x="1844515" y="402887"/>
                  <a:pt x="1854802" y="397251"/>
                  <a:pt x="1863469" y="390028"/>
                </a:cubicBezTo>
                <a:cubicBezTo>
                  <a:pt x="1875025" y="392917"/>
                  <a:pt x="1886490" y="401192"/>
                  <a:pt x="1898138" y="398696"/>
                </a:cubicBezTo>
                <a:cubicBezTo>
                  <a:pt x="1904984" y="397229"/>
                  <a:pt x="1934582" y="366585"/>
                  <a:pt x="1941474" y="359693"/>
                </a:cubicBezTo>
                <a:cubicBezTo>
                  <a:pt x="1940030" y="353915"/>
                  <a:pt x="1939232" y="347935"/>
                  <a:pt x="1937141" y="342358"/>
                </a:cubicBezTo>
                <a:cubicBezTo>
                  <a:pt x="1934873" y="336309"/>
                  <a:pt x="1927760" y="331445"/>
                  <a:pt x="1928473" y="325024"/>
                </a:cubicBezTo>
                <a:cubicBezTo>
                  <a:pt x="1929403" y="316652"/>
                  <a:pt x="1937707" y="310889"/>
                  <a:pt x="1941474" y="303355"/>
                </a:cubicBezTo>
                <a:cubicBezTo>
                  <a:pt x="1943517" y="299269"/>
                  <a:pt x="1944363" y="294688"/>
                  <a:pt x="1945808" y="290354"/>
                </a:cubicBezTo>
                <a:cubicBezTo>
                  <a:pt x="1947253" y="277353"/>
                  <a:pt x="1955000" y="263497"/>
                  <a:pt x="1950142" y="251352"/>
                </a:cubicBezTo>
                <a:cubicBezTo>
                  <a:pt x="1934929" y="213320"/>
                  <a:pt x="1919362" y="274349"/>
                  <a:pt x="1932807" y="234017"/>
                </a:cubicBezTo>
                <a:cubicBezTo>
                  <a:pt x="1931362" y="229683"/>
                  <a:pt x="1926674" y="225215"/>
                  <a:pt x="1928473" y="221016"/>
                </a:cubicBezTo>
                <a:cubicBezTo>
                  <a:pt x="1932677" y="211207"/>
                  <a:pt x="1949725" y="201070"/>
                  <a:pt x="1958809" y="195014"/>
                </a:cubicBezTo>
                <a:cubicBezTo>
                  <a:pt x="1954475" y="190680"/>
                  <a:pt x="1951290" y="184754"/>
                  <a:pt x="1945808" y="182013"/>
                </a:cubicBezTo>
                <a:cubicBezTo>
                  <a:pt x="1942776" y="180497"/>
                  <a:pt x="1898895" y="173472"/>
                  <a:pt x="1898138" y="173346"/>
                </a:cubicBezTo>
                <a:cubicBezTo>
                  <a:pt x="1880187" y="161379"/>
                  <a:pt x="1887698" y="165097"/>
                  <a:pt x="1863469" y="156011"/>
                </a:cubicBezTo>
                <a:cubicBezTo>
                  <a:pt x="1859192" y="154407"/>
                  <a:pt x="1854947" y="152574"/>
                  <a:pt x="1850468" y="151678"/>
                </a:cubicBezTo>
                <a:cubicBezTo>
                  <a:pt x="1840452" y="149675"/>
                  <a:pt x="1830244" y="148789"/>
                  <a:pt x="1820132" y="147344"/>
                </a:cubicBezTo>
                <a:cubicBezTo>
                  <a:pt x="1818688" y="138677"/>
                  <a:pt x="1817522" y="129958"/>
                  <a:pt x="1815799" y="121342"/>
                </a:cubicBezTo>
                <a:cubicBezTo>
                  <a:pt x="1814631" y="115501"/>
                  <a:pt x="1812531" y="109867"/>
                  <a:pt x="1811465" y="104007"/>
                </a:cubicBezTo>
                <a:cubicBezTo>
                  <a:pt x="1809638" y="93957"/>
                  <a:pt x="1814354" y="80895"/>
                  <a:pt x="1807131" y="73672"/>
                </a:cubicBezTo>
                <a:cubicBezTo>
                  <a:pt x="1799732" y="66273"/>
                  <a:pt x="1740419" y="61444"/>
                  <a:pt x="1733459" y="60671"/>
                </a:cubicBezTo>
                <a:cubicBezTo>
                  <a:pt x="1727681" y="59226"/>
                  <a:pt x="1721871" y="57904"/>
                  <a:pt x="1716125" y="56337"/>
                </a:cubicBezTo>
                <a:cubicBezTo>
                  <a:pt x="1705979" y="53570"/>
                  <a:pt x="1695992" y="50221"/>
                  <a:pt x="1685789" y="47670"/>
                </a:cubicBezTo>
                <a:cubicBezTo>
                  <a:pt x="1678643" y="45884"/>
                  <a:pt x="1671109" y="45665"/>
                  <a:pt x="1664121" y="43336"/>
                </a:cubicBezTo>
                <a:cubicBezTo>
                  <a:pt x="1634092" y="33327"/>
                  <a:pt x="1591690" y="12574"/>
                  <a:pt x="1564447" y="0"/>
                </a:cubicBezTo>
                <a:cubicBezTo>
                  <a:pt x="1548507" y="23910"/>
                  <a:pt x="1555830" y="3536"/>
                  <a:pt x="1568781" y="21668"/>
                </a:cubicBezTo>
                <a:cubicBezTo>
                  <a:pt x="1573302" y="27998"/>
                  <a:pt x="1574559" y="36113"/>
                  <a:pt x="1577448" y="43336"/>
                </a:cubicBezTo>
                <a:cubicBezTo>
                  <a:pt x="1571104" y="49681"/>
                  <a:pt x="1563392" y="56261"/>
                  <a:pt x="1560113" y="65005"/>
                </a:cubicBezTo>
                <a:cubicBezTo>
                  <a:pt x="1557527" y="71902"/>
                  <a:pt x="1556900" y="79393"/>
                  <a:pt x="1555780" y="86673"/>
                </a:cubicBezTo>
                <a:cubicBezTo>
                  <a:pt x="1554009" y="98184"/>
                  <a:pt x="1555771" y="110529"/>
                  <a:pt x="1551446" y="121342"/>
                </a:cubicBezTo>
                <a:cubicBezTo>
                  <a:pt x="1549512" y="126178"/>
                  <a:pt x="1542779" y="127120"/>
                  <a:pt x="1538445" y="130009"/>
                </a:cubicBezTo>
                <a:lnTo>
                  <a:pt x="1404102" y="125676"/>
                </a:lnTo>
                <a:cubicBezTo>
                  <a:pt x="1388165" y="124917"/>
                  <a:pt x="1372290" y="119580"/>
                  <a:pt x="1356432" y="121342"/>
                </a:cubicBezTo>
                <a:cubicBezTo>
                  <a:pt x="1340756" y="123084"/>
                  <a:pt x="1315178" y="142703"/>
                  <a:pt x="1300094" y="147344"/>
                </a:cubicBezTo>
                <a:cubicBezTo>
                  <a:pt x="1290331" y="150348"/>
                  <a:pt x="1279871" y="150233"/>
                  <a:pt x="1269759" y="151678"/>
                </a:cubicBezTo>
                <a:lnTo>
                  <a:pt x="1243757" y="160345"/>
                </a:lnTo>
                <a:cubicBezTo>
                  <a:pt x="1211518" y="171091"/>
                  <a:pt x="1235327" y="164353"/>
                  <a:pt x="1170085" y="169012"/>
                </a:cubicBezTo>
                <a:cubicBezTo>
                  <a:pt x="1166159" y="170695"/>
                  <a:pt x="1131082" y="179189"/>
                  <a:pt x="1131082" y="195014"/>
                </a:cubicBezTo>
                <a:cubicBezTo>
                  <a:pt x="1131082" y="201474"/>
                  <a:pt x="1136860" y="206571"/>
                  <a:pt x="1139749" y="212349"/>
                </a:cubicBezTo>
                <a:cubicBezTo>
                  <a:pt x="1132526" y="216683"/>
                  <a:pt x="1125089" y="220678"/>
                  <a:pt x="1118081" y="225350"/>
                </a:cubicBezTo>
                <a:cubicBezTo>
                  <a:pt x="1112071" y="229357"/>
                  <a:pt x="1107598" y="236067"/>
                  <a:pt x="1100746" y="238351"/>
                </a:cubicBezTo>
                <a:cubicBezTo>
                  <a:pt x="1089697" y="242034"/>
                  <a:pt x="1077633" y="241240"/>
                  <a:pt x="1066077" y="242684"/>
                </a:cubicBezTo>
                <a:cubicBezTo>
                  <a:pt x="1060299" y="244129"/>
                  <a:pt x="1054630" y="246112"/>
                  <a:pt x="1048743" y="247018"/>
                </a:cubicBezTo>
                <a:cubicBezTo>
                  <a:pt x="1035814" y="249007"/>
                  <a:pt x="1022690" y="249502"/>
                  <a:pt x="1009740" y="251352"/>
                </a:cubicBezTo>
                <a:cubicBezTo>
                  <a:pt x="991432" y="253967"/>
                  <a:pt x="990197" y="254976"/>
                  <a:pt x="975071" y="260019"/>
                </a:cubicBezTo>
                <a:cubicBezTo>
                  <a:pt x="967866" y="267224"/>
                  <a:pt x="962110" y="271845"/>
                  <a:pt x="957736" y="281687"/>
                </a:cubicBezTo>
                <a:cubicBezTo>
                  <a:pt x="954026" y="290036"/>
                  <a:pt x="954776" y="300555"/>
                  <a:pt x="949069" y="307689"/>
                </a:cubicBezTo>
                <a:cubicBezTo>
                  <a:pt x="928480" y="333424"/>
                  <a:pt x="936865" y="321661"/>
                  <a:pt x="923067" y="342358"/>
                </a:cubicBezTo>
                <a:cubicBezTo>
                  <a:pt x="924511" y="349581"/>
                  <a:pt x="929516" y="356971"/>
                  <a:pt x="927400" y="364026"/>
                </a:cubicBezTo>
                <a:cubicBezTo>
                  <a:pt x="921231" y="384590"/>
                  <a:pt x="911918" y="385078"/>
                  <a:pt x="897065" y="390028"/>
                </a:cubicBezTo>
                <a:cubicBezTo>
                  <a:pt x="919899" y="355776"/>
                  <a:pt x="900471" y="393978"/>
                  <a:pt x="892731" y="372694"/>
                </a:cubicBezTo>
                <a:cubicBezTo>
                  <a:pt x="873519" y="319859"/>
                  <a:pt x="908344" y="334343"/>
                  <a:pt x="871063" y="325024"/>
                </a:cubicBezTo>
                <a:cubicBezTo>
                  <a:pt x="858062" y="326468"/>
                  <a:pt x="845010" y="327507"/>
                  <a:pt x="832060" y="329357"/>
                </a:cubicBezTo>
                <a:cubicBezTo>
                  <a:pt x="824768" y="330399"/>
                  <a:pt x="816606" y="329736"/>
                  <a:pt x="810392" y="333691"/>
                </a:cubicBezTo>
                <a:cubicBezTo>
                  <a:pt x="800051" y="340272"/>
                  <a:pt x="795933" y="355570"/>
                  <a:pt x="784390" y="359693"/>
                </a:cubicBezTo>
                <a:lnTo>
                  <a:pt x="723719" y="381361"/>
                </a:lnTo>
                <a:cubicBezTo>
                  <a:pt x="717118" y="370360"/>
                  <a:pt x="707027" y="354797"/>
                  <a:pt x="702051" y="342358"/>
                </a:cubicBezTo>
                <a:cubicBezTo>
                  <a:pt x="696047" y="327349"/>
                  <a:pt x="696756" y="311542"/>
                  <a:pt x="680382" y="303355"/>
                </a:cubicBezTo>
                <a:cubicBezTo>
                  <a:pt x="673794" y="300061"/>
                  <a:pt x="665937" y="300466"/>
                  <a:pt x="658714" y="299022"/>
                </a:cubicBezTo>
                <a:cubicBezTo>
                  <a:pt x="623811" y="264118"/>
                  <a:pt x="641170" y="275081"/>
                  <a:pt x="611044" y="260019"/>
                </a:cubicBezTo>
                <a:cubicBezTo>
                  <a:pt x="615378" y="254241"/>
                  <a:pt x="620461" y="248955"/>
                  <a:pt x="624045" y="242684"/>
                </a:cubicBezTo>
                <a:cubicBezTo>
                  <a:pt x="626311" y="238718"/>
                  <a:pt x="625845" y="233484"/>
                  <a:pt x="628379" y="229683"/>
                </a:cubicBezTo>
                <a:cubicBezTo>
                  <a:pt x="631779" y="224584"/>
                  <a:pt x="637046" y="221016"/>
                  <a:pt x="641380" y="216682"/>
                </a:cubicBezTo>
                <a:cubicBezTo>
                  <a:pt x="635602" y="213793"/>
                  <a:pt x="630503" y="208194"/>
                  <a:pt x="624045" y="208015"/>
                </a:cubicBezTo>
                <a:cubicBezTo>
                  <a:pt x="510152" y="204852"/>
                  <a:pt x="526277" y="202123"/>
                  <a:pt x="468034" y="216682"/>
                </a:cubicBezTo>
                <a:cubicBezTo>
                  <a:pt x="446366" y="213793"/>
                  <a:pt x="424420" y="212518"/>
                  <a:pt x="403029" y="208015"/>
                </a:cubicBezTo>
                <a:cubicBezTo>
                  <a:pt x="396707" y="206684"/>
                  <a:pt x="390262" y="203916"/>
                  <a:pt x="385694" y="199348"/>
                </a:cubicBezTo>
                <a:cubicBezTo>
                  <a:pt x="382464" y="196118"/>
                  <a:pt x="382805" y="190681"/>
                  <a:pt x="381361" y="186347"/>
                </a:cubicBezTo>
                <a:cubicBezTo>
                  <a:pt x="377027" y="187791"/>
                  <a:pt x="372928" y="190680"/>
                  <a:pt x="368360" y="190680"/>
                </a:cubicBezTo>
                <a:cubicBezTo>
                  <a:pt x="364230" y="190680"/>
                  <a:pt x="334933" y="183686"/>
                  <a:pt x="329357" y="182013"/>
                </a:cubicBezTo>
                <a:cubicBezTo>
                  <a:pt x="320606" y="179388"/>
                  <a:pt x="303355" y="173346"/>
                  <a:pt x="303355" y="173346"/>
                </a:cubicBezTo>
                <a:cubicBezTo>
                  <a:pt x="293243" y="177680"/>
                  <a:pt x="281820" y="179746"/>
                  <a:pt x="273019" y="186347"/>
                </a:cubicBezTo>
                <a:cubicBezTo>
                  <a:pt x="269365" y="189088"/>
                  <a:pt x="266989" y="195107"/>
                  <a:pt x="268686" y="199348"/>
                </a:cubicBezTo>
                <a:cubicBezTo>
                  <a:pt x="270620" y="204184"/>
                  <a:pt x="277353" y="205126"/>
                  <a:pt x="281687" y="208015"/>
                </a:cubicBezTo>
                <a:cubicBezTo>
                  <a:pt x="284576" y="213793"/>
                  <a:pt x="289641" y="218929"/>
                  <a:pt x="290354" y="225350"/>
                </a:cubicBezTo>
                <a:cubicBezTo>
                  <a:pt x="291167" y="232671"/>
                  <a:pt x="287806" y="239872"/>
                  <a:pt x="286020" y="247018"/>
                </a:cubicBezTo>
                <a:cubicBezTo>
                  <a:pt x="284912" y="251450"/>
                  <a:pt x="282942" y="255627"/>
                  <a:pt x="281687" y="260019"/>
                </a:cubicBezTo>
                <a:cubicBezTo>
                  <a:pt x="280051" y="265746"/>
                  <a:pt x="278798" y="271575"/>
                  <a:pt x="277353" y="277353"/>
                </a:cubicBezTo>
                <a:cubicBezTo>
                  <a:pt x="278798" y="281687"/>
                  <a:pt x="279337" y="286437"/>
                  <a:pt x="281687" y="290354"/>
                </a:cubicBezTo>
                <a:cubicBezTo>
                  <a:pt x="283789" y="293858"/>
                  <a:pt x="290082" y="294945"/>
                  <a:pt x="290354" y="299022"/>
                </a:cubicBezTo>
                <a:cubicBezTo>
                  <a:pt x="294079" y="354913"/>
                  <a:pt x="299352" y="346471"/>
                  <a:pt x="273019" y="364026"/>
                </a:cubicBezTo>
                <a:cubicBezTo>
                  <a:pt x="268686" y="371249"/>
                  <a:pt x="265975" y="379739"/>
                  <a:pt x="260019" y="385695"/>
                </a:cubicBezTo>
                <a:cubicBezTo>
                  <a:pt x="255451" y="390263"/>
                  <a:pt x="247941" y="390607"/>
                  <a:pt x="242684" y="394362"/>
                </a:cubicBezTo>
                <a:cubicBezTo>
                  <a:pt x="237697" y="397924"/>
                  <a:pt x="234670" y="403801"/>
                  <a:pt x="229683" y="407363"/>
                </a:cubicBezTo>
                <a:cubicBezTo>
                  <a:pt x="224426" y="411118"/>
                  <a:pt x="217957" y="412825"/>
                  <a:pt x="212348" y="416030"/>
                </a:cubicBezTo>
                <a:cubicBezTo>
                  <a:pt x="193538" y="426778"/>
                  <a:pt x="204919" y="421159"/>
                  <a:pt x="190680" y="433365"/>
                </a:cubicBezTo>
                <a:cubicBezTo>
                  <a:pt x="183657" y="439385"/>
                  <a:pt x="175973" y="444608"/>
                  <a:pt x="169012" y="450699"/>
                </a:cubicBezTo>
                <a:cubicBezTo>
                  <a:pt x="164400" y="454735"/>
                  <a:pt x="161368" y="460724"/>
                  <a:pt x="156011" y="463700"/>
                </a:cubicBezTo>
                <a:cubicBezTo>
                  <a:pt x="148025" y="468137"/>
                  <a:pt x="110507" y="481757"/>
                  <a:pt x="99673" y="489702"/>
                </a:cubicBezTo>
                <a:close/>
              </a:path>
            </a:pathLst>
          </a:custGeom>
          <a:solidFill>
            <a:schemeClr val="bg1">
              <a:lumMod val="8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cxnSp>
        <p:nvCxnSpPr>
          <p:cNvPr id="36" name="Gewinkelte Verbindung 35"/>
          <p:cNvCxnSpPr>
            <a:cxnSpLocks/>
          </p:cNvCxnSpPr>
          <p:nvPr/>
        </p:nvCxnSpPr>
        <p:spPr>
          <a:xfrm>
            <a:off x="778104" y="1685925"/>
            <a:ext cx="4469837" cy="2747253"/>
          </a:xfrm>
          <a:prstGeom prst="bentConnector4">
            <a:avLst>
              <a:gd name="adj1" fmla="val 100048"/>
              <a:gd name="adj2" fmla="val 80237"/>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Gewinkelte Verbindung 18"/>
          <p:cNvCxnSpPr>
            <a:cxnSpLocks/>
          </p:cNvCxnSpPr>
          <p:nvPr/>
        </p:nvCxnSpPr>
        <p:spPr>
          <a:xfrm flipV="1">
            <a:off x="778104" y="5457187"/>
            <a:ext cx="4754584" cy="661124"/>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Gewinkelte Verbindung 28"/>
          <p:cNvCxnSpPr>
            <a:cxnSpLocks/>
          </p:cNvCxnSpPr>
          <p:nvPr/>
        </p:nvCxnSpPr>
        <p:spPr>
          <a:xfrm>
            <a:off x="778104" y="4784166"/>
            <a:ext cx="4469837" cy="374911"/>
          </a:xfrm>
          <a:prstGeom prst="bentConnector3">
            <a:avLst>
              <a:gd name="adj1" fmla="val 100076"/>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Gewinkelte Verbindung 19">
            <a:extLst>
              <a:ext uri="{FF2B5EF4-FFF2-40B4-BE49-F238E27FC236}">
                <a16:creationId xmlns:a16="http://schemas.microsoft.com/office/drawing/2014/main" id="{CD007E64-438D-9E18-116F-40A37FAD502B}"/>
              </a:ext>
            </a:extLst>
          </p:cNvPr>
          <p:cNvCxnSpPr>
            <a:cxnSpLocks/>
          </p:cNvCxnSpPr>
          <p:nvPr/>
        </p:nvCxnSpPr>
        <p:spPr>
          <a:xfrm>
            <a:off x="778104" y="3188193"/>
            <a:ext cx="4469837" cy="12700"/>
          </a:xfrm>
          <a:prstGeom prst="bentConnector3">
            <a:avLst>
              <a:gd name="adj1" fmla="val 100077"/>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feld 26"/>
          <p:cNvSpPr txBox="1"/>
          <p:nvPr/>
        </p:nvSpPr>
        <p:spPr>
          <a:xfrm>
            <a:off x="693821" y="4046097"/>
            <a:ext cx="4554120" cy="1754326"/>
          </a:xfrm>
          <a:prstGeom prst="rect">
            <a:avLst/>
          </a:prstGeom>
          <a:noFill/>
        </p:spPr>
        <p:txBody>
          <a:bodyPr wrap="square" rtlCol="0">
            <a:spAutoFit/>
          </a:bodyPr>
          <a:lstStyle/>
          <a:p>
            <a:r>
              <a:rPr lang="de-DE" sz="2400" dirty="0"/>
              <a:t>Südtirol</a:t>
            </a:r>
          </a:p>
          <a:p>
            <a:endParaRPr lang="de-DE" sz="600" dirty="0"/>
          </a:p>
          <a:p>
            <a:r>
              <a:rPr lang="de-DE" sz="1200" b="1" dirty="0">
                <a:effectLst/>
                <a:latin typeface="Calibri" panose="020F0502020204030204" pitchFamily="34" charset="0"/>
                <a:ea typeface="MS Mincho" panose="02020609040205080304" pitchFamily="49" charset="-128"/>
              </a:rPr>
              <a:t>Berg Pinot Bianco Weißburgunder, Kellerei Nals </a:t>
            </a:r>
            <a:r>
              <a:rPr lang="de-DE" sz="1200" b="1" dirty="0" err="1">
                <a:effectLst/>
                <a:latin typeface="Calibri" panose="020F0502020204030204" pitchFamily="34" charset="0"/>
                <a:ea typeface="MS Mincho" panose="02020609040205080304" pitchFamily="49" charset="-128"/>
              </a:rPr>
              <a:t>Margreid</a:t>
            </a:r>
            <a:r>
              <a:rPr lang="de-DE" sz="1200" b="1" dirty="0">
                <a:latin typeface="Calibri" panose="020F0502020204030204" pitchFamily="34" charset="0"/>
                <a:ea typeface="MS Mincho" panose="02020609040205080304" pitchFamily="49" charset="-128"/>
              </a:rPr>
              <a:t> </a:t>
            </a:r>
            <a:r>
              <a:rPr lang="de-DE" sz="1200" b="1" baseline="30000" dirty="0">
                <a:latin typeface="Calibri" panose="020F0502020204030204" pitchFamily="34" charset="0"/>
                <a:ea typeface="MS Mincho" panose="02020609040205080304" pitchFamily="49" charset="-128"/>
              </a:rPr>
              <a:t>O </a:t>
            </a:r>
            <a:r>
              <a:rPr lang="de-DE" sz="1200" dirty="0">
                <a:latin typeface="Calibri" panose="020F0502020204030204" pitchFamily="34" charset="0"/>
                <a:ea typeface="MS Mincho" panose="02020609040205080304" pitchFamily="49" charset="-128"/>
              </a:rPr>
              <a:t>€ 50,00</a:t>
            </a:r>
            <a:endParaRPr lang="de-AT" sz="1200" dirty="0"/>
          </a:p>
          <a:p>
            <a:endParaRPr lang="de-AT" sz="600" dirty="0">
              <a:solidFill>
                <a:srgbClr val="FF0000"/>
              </a:solidFill>
            </a:endParaRPr>
          </a:p>
          <a:p>
            <a:pPr fontAlgn="base"/>
            <a:r>
              <a:rPr lang="de-DE" sz="1200" dirty="0">
                <a:effectLst/>
                <a:latin typeface="Calibri" panose="020F0502020204030204" pitchFamily="34" charset="0"/>
                <a:ea typeface="MS Mincho" panose="02020609040205080304" pitchFamily="49" charset="-128"/>
              </a:rPr>
              <a:t>Etschtal Südtirol </a:t>
            </a:r>
          </a:p>
          <a:p>
            <a:pPr fontAlgn="base"/>
            <a:r>
              <a:rPr lang="de-DE" sz="1200" dirty="0">
                <a:solidFill>
                  <a:srgbClr val="808080"/>
                </a:solidFill>
                <a:effectLst/>
                <a:latin typeface="Calibri" panose="020F0502020204030204" pitchFamily="34" charset="0"/>
                <a:ea typeface="MS Mincho" panose="02020609040205080304" pitchFamily="49" charset="-128"/>
              </a:rPr>
              <a:t>Strohgelb mit gelbgrünlichen Reflexen. Fruchtig-intensives Bouquet, Anklänge von Golden </a:t>
            </a:r>
            <a:r>
              <a:rPr lang="de-DE" sz="1200" dirty="0" err="1">
                <a:solidFill>
                  <a:srgbClr val="808080"/>
                </a:solidFill>
                <a:effectLst/>
                <a:latin typeface="Calibri" panose="020F0502020204030204" pitchFamily="34" charset="0"/>
                <a:ea typeface="MS Mincho" panose="02020609040205080304" pitchFamily="49" charset="-128"/>
              </a:rPr>
              <a:t>Delicious</a:t>
            </a:r>
            <a:r>
              <a:rPr lang="de-DE" sz="1200" dirty="0">
                <a:solidFill>
                  <a:srgbClr val="808080"/>
                </a:solidFill>
                <a:effectLst/>
                <a:latin typeface="Calibri" panose="020F0502020204030204" pitchFamily="34" charset="0"/>
                <a:ea typeface="MS Mincho" panose="02020609040205080304" pitchFamily="49" charset="-128"/>
              </a:rPr>
              <a:t> Äpfeln, ein Hauch von frisch gemähtem Gras. Am Gaumen frisch, würzig, knackig, Mandelnoten im Abgang.</a:t>
            </a:r>
            <a:endParaRPr lang="de-AT" sz="1000" dirty="0">
              <a:solidFill>
                <a:schemeClr val="bg1">
                  <a:lumMod val="50000"/>
                </a:schemeClr>
              </a:solidFill>
            </a:endParaRPr>
          </a:p>
        </p:txBody>
      </p:sp>
    </p:spTree>
    <p:extLst>
      <p:ext uri="{BB962C8B-B14F-4D97-AF65-F5344CB8AC3E}">
        <p14:creationId xmlns:p14="http://schemas.microsoft.com/office/powerpoint/2010/main" val="378294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1138773"/>
          </a:xfrm>
          <a:prstGeom prst="rect">
            <a:avLst/>
          </a:prstGeom>
          <a:noFill/>
        </p:spPr>
        <p:txBody>
          <a:bodyPr wrap="square" rtlCol="0">
            <a:spAutoFit/>
          </a:bodyPr>
          <a:lstStyle/>
          <a:p>
            <a:pPr algn="ctr"/>
            <a:r>
              <a:rPr lang="de-DE" sz="2200" dirty="0"/>
              <a:t>Wein aus Österreich</a:t>
            </a:r>
          </a:p>
          <a:p>
            <a:r>
              <a:rPr lang="de-DE" sz="2200" dirty="0"/>
              <a:t>Unsere Flaschenweine</a:t>
            </a:r>
          </a:p>
          <a:p>
            <a:endParaRPr lang="de-DE" sz="1200" dirty="0"/>
          </a:p>
          <a:p>
            <a:r>
              <a:rPr lang="de-AT" sz="1200" b="1" dirty="0"/>
              <a:t>Weißwein </a:t>
            </a:r>
            <a:r>
              <a:rPr lang="de-DE" sz="1200" dirty="0"/>
              <a:t>						0,75 l Flasche	</a:t>
            </a:r>
          </a:p>
        </p:txBody>
      </p:sp>
      <p:grpSp>
        <p:nvGrpSpPr>
          <p:cNvPr id="18" name="Gruppieren 17"/>
          <p:cNvGrpSpPr/>
          <p:nvPr/>
        </p:nvGrpSpPr>
        <p:grpSpPr>
          <a:xfrm>
            <a:off x="4221483" y="2547928"/>
            <a:ext cx="5641759" cy="2899975"/>
            <a:chOff x="0" y="0"/>
            <a:chExt cx="5016079" cy="2579043"/>
          </a:xfrm>
        </p:grpSpPr>
        <p:sp>
          <p:nvSpPr>
            <p:cNvPr id="19" name="Freihandform 18"/>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7" name="Freihandform 26"/>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8" name="Freihandform 27"/>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9" name="Freihandform 28"/>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30" name="Freihandform 29"/>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sp>
        <p:nvSpPr>
          <p:cNvPr id="32" name="Rechteck 31"/>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1" name="Textfeld 10"/>
          <p:cNvSpPr txBox="1"/>
          <p:nvPr/>
        </p:nvSpPr>
        <p:spPr>
          <a:xfrm>
            <a:off x="697833" y="1447022"/>
            <a:ext cx="6582884" cy="1107996"/>
          </a:xfrm>
          <a:prstGeom prst="rect">
            <a:avLst/>
          </a:prstGeom>
          <a:noFill/>
        </p:spPr>
        <p:txBody>
          <a:bodyPr wrap="square" rtlCol="0">
            <a:spAutoFit/>
          </a:bodyPr>
          <a:lstStyle/>
          <a:p>
            <a:r>
              <a:rPr lang="de-DE" sz="1200" b="1" dirty="0"/>
              <a:t>Grüner Veltliner, Weingut </a:t>
            </a:r>
            <a:r>
              <a:rPr lang="de-DE" sz="1200" b="1" dirty="0" err="1"/>
              <a:t>Bründlmayer</a:t>
            </a:r>
            <a:r>
              <a:rPr lang="de-DE" sz="1200" b="1" dirty="0"/>
              <a:t> </a:t>
            </a:r>
            <a:r>
              <a:rPr lang="de-AT" sz="1200" b="1" baseline="30000" dirty="0"/>
              <a:t>O </a:t>
            </a:r>
            <a:r>
              <a:rPr lang="de-AT" sz="1200" b="1" dirty="0"/>
              <a:t>DAC 	</a:t>
            </a:r>
            <a:r>
              <a:rPr lang="de-AT" sz="1200" dirty="0">
                <a:solidFill>
                  <a:srgbClr val="FF0000"/>
                </a:solidFill>
              </a:rPr>
              <a:t>		</a:t>
            </a:r>
            <a:r>
              <a:rPr lang="de-AT" sz="1200" dirty="0"/>
              <a:t>40,00</a:t>
            </a:r>
          </a:p>
          <a:p>
            <a:endParaRPr lang="de-AT" sz="600" dirty="0">
              <a:solidFill>
                <a:srgbClr val="FF0000"/>
              </a:solidFill>
            </a:endParaRPr>
          </a:p>
          <a:p>
            <a:r>
              <a:rPr lang="de-AT" sz="1200" dirty="0"/>
              <a:t>Langenlois, Niederösterreich</a:t>
            </a:r>
          </a:p>
          <a:p>
            <a:r>
              <a:rPr lang="de-DE" sz="1200" dirty="0">
                <a:solidFill>
                  <a:schemeClr val="bg1">
                    <a:lumMod val="50000"/>
                  </a:schemeClr>
                </a:solidFill>
              </a:rPr>
              <a:t>Ein geradliniger und delikater Veltliner von fester Struktur. Klarer Sortentyp, frische Zitrusfrucht und leicht pfeffriger Würze. Fruchtig mineralisch und gut balanciert am Gaumen - Grüner Veltliner hochklassisch.</a:t>
            </a:r>
            <a:endParaRPr lang="de-AT" sz="1200" dirty="0">
              <a:solidFill>
                <a:schemeClr val="bg1">
                  <a:lumMod val="50000"/>
                </a:schemeClr>
              </a:solidFill>
            </a:endParaRPr>
          </a:p>
        </p:txBody>
      </p:sp>
      <p:sp>
        <p:nvSpPr>
          <p:cNvPr id="12" name="Textfeld 11"/>
          <p:cNvSpPr txBox="1"/>
          <p:nvPr/>
        </p:nvSpPr>
        <p:spPr>
          <a:xfrm>
            <a:off x="693821" y="2689764"/>
            <a:ext cx="6582884" cy="1292662"/>
          </a:xfrm>
          <a:prstGeom prst="rect">
            <a:avLst/>
          </a:prstGeom>
          <a:noFill/>
        </p:spPr>
        <p:txBody>
          <a:bodyPr wrap="square" rtlCol="0">
            <a:spAutoFit/>
          </a:bodyPr>
          <a:lstStyle/>
          <a:p>
            <a:r>
              <a:rPr lang="de-DE" sz="1200" b="1" dirty="0"/>
              <a:t>Grüner Veltliner „Stephanus“, Weingut </a:t>
            </a:r>
            <a:r>
              <a:rPr lang="de-DE" sz="1200" b="1" dirty="0" err="1"/>
              <a:t>Weixelbaum</a:t>
            </a:r>
            <a:r>
              <a:rPr lang="de-AT" sz="1200" b="1" dirty="0"/>
              <a:t> </a:t>
            </a:r>
            <a:r>
              <a:rPr lang="de-AT" sz="1200" b="1" baseline="30000" dirty="0"/>
              <a:t>O </a:t>
            </a:r>
            <a:r>
              <a:rPr lang="de-AT" sz="1200" b="1" dirty="0"/>
              <a:t>DAC </a:t>
            </a:r>
            <a:r>
              <a:rPr lang="de-AT" sz="1200" dirty="0">
                <a:solidFill>
                  <a:srgbClr val="FF0000"/>
                </a:solidFill>
              </a:rPr>
              <a:t>		</a:t>
            </a:r>
            <a:r>
              <a:rPr lang="de-AT" sz="1200" dirty="0"/>
              <a:t>35,00</a:t>
            </a:r>
          </a:p>
          <a:p>
            <a:endParaRPr lang="de-AT" sz="600" dirty="0">
              <a:solidFill>
                <a:srgbClr val="FF0000"/>
              </a:solidFill>
            </a:endParaRPr>
          </a:p>
          <a:p>
            <a:r>
              <a:rPr lang="de-AT" sz="1200" dirty="0" err="1"/>
              <a:t>Gaisberg</a:t>
            </a:r>
            <a:r>
              <a:rPr lang="de-AT" sz="1200" dirty="0"/>
              <a:t>, Niederösterreich</a:t>
            </a:r>
          </a:p>
          <a:p>
            <a:r>
              <a:rPr lang="de-AT" sz="1200" dirty="0">
                <a:solidFill>
                  <a:schemeClr val="bg1">
                    <a:lumMod val="50000"/>
                  </a:schemeClr>
                </a:solidFill>
              </a:rPr>
              <a:t>Ein kräftiger und dennoch eleganter Vertreter des Grünen Veltliners. Grüngelb mit Silberreflexen, Duft nach zartem Blütenhonig und etwas weißem Steinobst. Jugendlich, Aromen von reifem, gelbem Apfel, </a:t>
            </a:r>
            <a:r>
              <a:rPr lang="de-AT" sz="1200" dirty="0" err="1">
                <a:solidFill>
                  <a:schemeClr val="bg1">
                    <a:lumMod val="50000"/>
                  </a:schemeClr>
                </a:solidFill>
              </a:rPr>
              <a:t>extraktsüß</a:t>
            </a:r>
            <a:r>
              <a:rPr lang="de-AT" sz="1200" dirty="0">
                <a:solidFill>
                  <a:schemeClr val="bg1">
                    <a:lumMod val="50000"/>
                  </a:schemeClr>
                </a:solidFill>
              </a:rPr>
              <a:t> nach Mango, elegant mit komplexer Frucht, feine Säurestruktur, perfekt ausbalanciert, mineralisch im Nachhall, gute Länge.</a:t>
            </a:r>
          </a:p>
        </p:txBody>
      </p:sp>
      <p:sp>
        <p:nvSpPr>
          <p:cNvPr id="13" name="Textfeld 12"/>
          <p:cNvSpPr txBox="1"/>
          <p:nvPr/>
        </p:nvSpPr>
        <p:spPr>
          <a:xfrm>
            <a:off x="693821" y="4140014"/>
            <a:ext cx="6582884" cy="1107996"/>
          </a:xfrm>
          <a:prstGeom prst="rect">
            <a:avLst/>
          </a:prstGeom>
          <a:noFill/>
        </p:spPr>
        <p:txBody>
          <a:bodyPr wrap="square" rtlCol="0">
            <a:spAutoFit/>
          </a:bodyPr>
          <a:lstStyle/>
          <a:p>
            <a:r>
              <a:rPr lang="de-DE" sz="1200" b="1" dirty="0"/>
              <a:t>Grüner Veltliner „Ried </a:t>
            </a:r>
            <a:r>
              <a:rPr lang="de-DE" sz="1200" b="1" dirty="0" err="1"/>
              <a:t>Rotenpüllen</a:t>
            </a:r>
            <a:r>
              <a:rPr lang="de-DE" sz="1200" b="1" dirty="0"/>
              <a:t>“, Weingut </a:t>
            </a:r>
            <a:r>
              <a:rPr lang="de-DE" sz="1200" b="1" dirty="0" err="1"/>
              <a:t>Pratsch</a:t>
            </a:r>
            <a:r>
              <a:rPr lang="de-AT" sz="1200" b="1" dirty="0"/>
              <a:t> </a:t>
            </a:r>
            <a:r>
              <a:rPr lang="de-AT" sz="1200" b="1" baseline="30000" dirty="0"/>
              <a:t>O</a:t>
            </a:r>
            <a:r>
              <a:rPr lang="de-AT" sz="1200" dirty="0">
                <a:solidFill>
                  <a:srgbClr val="FF0000"/>
                </a:solidFill>
              </a:rPr>
              <a:t>			</a:t>
            </a:r>
            <a:r>
              <a:rPr lang="de-AT" sz="1200" dirty="0"/>
              <a:t>40,00</a:t>
            </a:r>
            <a:endParaRPr lang="de-AT" sz="600" dirty="0"/>
          </a:p>
          <a:p>
            <a:pPr fontAlgn="base"/>
            <a:endParaRPr lang="de-DE" sz="600" dirty="0">
              <a:solidFill>
                <a:srgbClr val="FF0000"/>
              </a:solidFill>
            </a:endParaRPr>
          </a:p>
          <a:p>
            <a:pPr fontAlgn="base"/>
            <a:r>
              <a:rPr lang="de-AT" sz="1200" dirty="0"/>
              <a:t>Martinsdorf, Niederösterreich</a:t>
            </a:r>
          </a:p>
          <a:p>
            <a:r>
              <a:rPr lang="de-AT" sz="1200" dirty="0">
                <a:solidFill>
                  <a:schemeClr val="bg1">
                    <a:lumMod val="50000"/>
                  </a:schemeClr>
                </a:solidFill>
              </a:rPr>
              <a:t>Unser Allrounder verkörpert die vielseitigen Böden der Region: Vom roten Schottermix über Löss und Lehm bis hin zum Kalksteinboden hat er alles im Repertoire – und damit einen unverwechselbaren würzig-mineralischen Stil.</a:t>
            </a:r>
          </a:p>
        </p:txBody>
      </p:sp>
      <p:sp>
        <p:nvSpPr>
          <p:cNvPr id="14" name="Textfeld 13"/>
          <p:cNvSpPr txBox="1"/>
          <p:nvPr/>
        </p:nvSpPr>
        <p:spPr>
          <a:xfrm>
            <a:off x="687195" y="5359012"/>
            <a:ext cx="6582884" cy="1292662"/>
          </a:xfrm>
          <a:prstGeom prst="rect">
            <a:avLst/>
          </a:prstGeom>
          <a:noFill/>
        </p:spPr>
        <p:txBody>
          <a:bodyPr wrap="square" rtlCol="0">
            <a:spAutoFit/>
          </a:bodyPr>
          <a:lstStyle/>
          <a:p>
            <a:r>
              <a:rPr lang="de-DE" sz="1200" b="1" dirty="0"/>
              <a:t>Grüner Veltliner „Göttweiger Berg“, Weingut Müller </a:t>
            </a:r>
            <a:r>
              <a:rPr lang="de-AT" sz="1200" b="1" baseline="30000" dirty="0"/>
              <a:t>O</a:t>
            </a:r>
            <a:r>
              <a:rPr lang="de-AT" sz="1200" b="1" dirty="0">
                <a:solidFill>
                  <a:srgbClr val="FF0000"/>
                </a:solidFill>
              </a:rPr>
              <a:t>	</a:t>
            </a:r>
            <a:r>
              <a:rPr lang="de-AT" sz="1200" dirty="0">
                <a:solidFill>
                  <a:srgbClr val="FF0000"/>
                </a:solidFill>
              </a:rPr>
              <a:t>		</a:t>
            </a:r>
            <a:r>
              <a:rPr lang="de-AT" sz="1200" dirty="0"/>
              <a:t>35,00</a:t>
            </a:r>
          </a:p>
          <a:p>
            <a:endParaRPr lang="de-AT" sz="600" dirty="0">
              <a:solidFill>
                <a:srgbClr val="FF0000"/>
              </a:solidFill>
            </a:endParaRPr>
          </a:p>
          <a:p>
            <a:pPr fontAlgn="base"/>
            <a:r>
              <a:rPr lang="de-DE" sz="1200" dirty="0" err="1"/>
              <a:t>Kremstal</a:t>
            </a:r>
            <a:r>
              <a:rPr lang="de-DE" sz="1200" dirty="0"/>
              <a:t>, Niederösterreich</a:t>
            </a:r>
            <a:endParaRPr lang="de-AT" sz="1200" dirty="0"/>
          </a:p>
          <a:p>
            <a:r>
              <a:rPr lang="de-AT" sz="1200" dirty="0">
                <a:solidFill>
                  <a:schemeClr val="bg1">
                    <a:lumMod val="50000"/>
                  </a:schemeClr>
                </a:solidFill>
              </a:rPr>
              <a:t>Helles Grüngelb, zarte Würze in der Nase, am Gaumen schönes Fruchtspiel nach gelben Apfel, ein Klassiker! Hervorragender Speisenbeleiter nicht nur zur österreichischen Küche, auch zu allen frischen Salaten und leichten Vorspeisen passt er perfekt. Dieser frische Veltliner ist besonders geeignet für einen Aperitif an warmen Sommertagen.</a:t>
            </a:r>
          </a:p>
        </p:txBody>
      </p:sp>
      <p:cxnSp>
        <p:nvCxnSpPr>
          <p:cNvPr id="15" name="Gewinkelte Verbindung 14"/>
          <p:cNvCxnSpPr/>
          <p:nvPr/>
        </p:nvCxnSpPr>
        <p:spPr>
          <a:xfrm>
            <a:off x="778104" y="1722137"/>
            <a:ext cx="7965846" cy="1371583"/>
          </a:xfrm>
          <a:prstGeom prst="bentConnector3">
            <a:avLst>
              <a:gd name="adj1" fmla="val 100029"/>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winkelte Verbindung 15"/>
          <p:cNvCxnSpPr/>
          <p:nvPr/>
        </p:nvCxnSpPr>
        <p:spPr>
          <a:xfrm>
            <a:off x="778104" y="2947988"/>
            <a:ext cx="8025654" cy="145732"/>
          </a:xfrm>
          <a:prstGeom prst="bentConnector3">
            <a:avLst>
              <a:gd name="adj1" fmla="val 99946"/>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winkelte Verbindung 20"/>
          <p:cNvCxnSpPr>
            <a:cxnSpLocks/>
          </p:cNvCxnSpPr>
          <p:nvPr/>
        </p:nvCxnSpPr>
        <p:spPr>
          <a:xfrm flipV="1">
            <a:off x="778104" y="3169920"/>
            <a:ext cx="8025654" cy="2459359"/>
          </a:xfrm>
          <a:prstGeom prst="bentConnector3">
            <a:avLst>
              <a:gd name="adj1" fmla="val 100023"/>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descr="Ein Bild, das Schwarz, Dunkelheit enthält.&#10;&#10;Automatisch generierte Beschreibung">
            <a:extLst>
              <a:ext uri="{FF2B5EF4-FFF2-40B4-BE49-F238E27FC236}">
                <a16:creationId xmlns:a16="http://schemas.microsoft.com/office/drawing/2014/main" id="{D0330E67-5FF6-6C9B-C33A-4B511A35E2AB}"/>
              </a:ext>
            </a:extLst>
          </p:cNvPr>
          <p:cNvPicPr>
            <a:picLocks noChangeAspect="1"/>
          </p:cNvPicPr>
          <p:nvPr/>
        </p:nvPicPr>
        <p:blipFill>
          <a:blip r:embed="rId2"/>
          <a:stretch>
            <a:fillRect/>
          </a:stretch>
        </p:blipFill>
        <p:spPr>
          <a:xfrm>
            <a:off x="3739821" y="1420721"/>
            <a:ext cx="245442" cy="242348"/>
          </a:xfrm>
          <a:prstGeom prst="rect">
            <a:avLst/>
          </a:prstGeom>
        </p:spPr>
      </p:pic>
      <p:pic>
        <p:nvPicPr>
          <p:cNvPr id="3" name="Grafik 2" descr="Ein Bild, das Schwarz, Dunkelheit enthält.&#10;&#10;Automatisch generierte Beschreibung">
            <a:extLst>
              <a:ext uri="{FF2B5EF4-FFF2-40B4-BE49-F238E27FC236}">
                <a16:creationId xmlns:a16="http://schemas.microsoft.com/office/drawing/2014/main" id="{35CE9C5D-ECD4-F4FE-CBEF-74300CBE2239}"/>
              </a:ext>
            </a:extLst>
          </p:cNvPr>
          <p:cNvPicPr>
            <a:picLocks noChangeAspect="1"/>
          </p:cNvPicPr>
          <p:nvPr/>
        </p:nvPicPr>
        <p:blipFill>
          <a:blip r:embed="rId2"/>
          <a:stretch>
            <a:fillRect/>
          </a:stretch>
        </p:blipFill>
        <p:spPr>
          <a:xfrm>
            <a:off x="4515585" y="2652737"/>
            <a:ext cx="245442" cy="242348"/>
          </a:xfrm>
          <a:prstGeom prst="rect">
            <a:avLst/>
          </a:prstGeom>
        </p:spPr>
      </p:pic>
      <p:pic>
        <p:nvPicPr>
          <p:cNvPr id="4" name="Grafik 3" descr="Ein Bild, das Schwarz, Dunkelheit enthält.&#10;&#10;Automatisch generierte Beschreibung">
            <a:extLst>
              <a:ext uri="{FF2B5EF4-FFF2-40B4-BE49-F238E27FC236}">
                <a16:creationId xmlns:a16="http://schemas.microsoft.com/office/drawing/2014/main" id="{438927DB-7B41-9AB1-3EC8-C26B78CBD4D8}"/>
              </a:ext>
            </a:extLst>
          </p:cNvPr>
          <p:cNvPicPr>
            <a:picLocks noChangeAspect="1"/>
          </p:cNvPicPr>
          <p:nvPr/>
        </p:nvPicPr>
        <p:blipFill>
          <a:blip r:embed="rId2"/>
          <a:stretch>
            <a:fillRect/>
          </a:stretch>
        </p:blipFill>
        <p:spPr>
          <a:xfrm>
            <a:off x="4365156" y="4106642"/>
            <a:ext cx="245442" cy="242348"/>
          </a:xfrm>
          <a:prstGeom prst="rect">
            <a:avLst/>
          </a:prstGeom>
        </p:spPr>
      </p:pic>
      <p:cxnSp>
        <p:nvCxnSpPr>
          <p:cNvPr id="5" name="Gewinkelte Verbindung 19">
            <a:extLst>
              <a:ext uri="{FF2B5EF4-FFF2-40B4-BE49-F238E27FC236}">
                <a16:creationId xmlns:a16="http://schemas.microsoft.com/office/drawing/2014/main" id="{DDDB47C1-DDB3-0EA6-7E2B-D64037BE7E8A}"/>
              </a:ext>
            </a:extLst>
          </p:cNvPr>
          <p:cNvCxnSpPr>
            <a:cxnSpLocks/>
          </p:cNvCxnSpPr>
          <p:nvPr/>
        </p:nvCxnSpPr>
        <p:spPr>
          <a:xfrm flipV="1">
            <a:off x="778104" y="3093720"/>
            <a:ext cx="8559860" cy="1333425"/>
          </a:xfrm>
          <a:prstGeom prst="bentConnector3">
            <a:avLst>
              <a:gd name="adj1" fmla="val 99959"/>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3028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1138773"/>
          </a:xfrm>
          <a:prstGeom prst="rect">
            <a:avLst/>
          </a:prstGeom>
          <a:noFill/>
        </p:spPr>
        <p:txBody>
          <a:bodyPr wrap="square" rtlCol="0">
            <a:spAutoFit/>
          </a:bodyPr>
          <a:lstStyle/>
          <a:p>
            <a:pPr algn="ctr"/>
            <a:r>
              <a:rPr lang="de-DE" sz="2200" dirty="0"/>
              <a:t>Wein aus Österreich</a:t>
            </a:r>
          </a:p>
          <a:p>
            <a:r>
              <a:rPr lang="de-DE" sz="2200" dirty="0"/>
              <a:t>Unsere Flaschenweine</a:t>
            </a:r>
          </a:p>
          <a:p>
            <a:endParaRPr lang="de-DE" sz="1200" dirty="0"/>
          </a:p>
          <a:p>
            <a:r>
              <a:rPr lang="de-AT" sz="1200" b="1" dirty="0"/>
              <a:t>Weißwein </a:t>
            </a:r>
            <a:r>
              <a:rPr lang="de-DE" sz="1200" dirty="0"/>
              <a:t>						0,75 l Flasche	</a:t>
            </a:r>
          </a:p>
        </p:txBody>
      </p:sp>
      <p:grpSp>
        <p:nvGrpSpPr>
          <p:cNvPr id="18" name="Gruppieren 17"/>
          <p:cNvGrpSpPr/>
          <p:nvPr/>
        </p:nvGrpSpPr>
        <p:grpSpPr>
          <a:xfrm>
            <a:off x="4221483" y="2547928"/>
            <a:ext cx="5641759" cy="2899975"/>
            <a:chOff x="0" y="0"/>
            <a:chExt cx="5016079" cy="2579043"/>
          </a:xfrm>
        </p:grpSpPr>
        <p:sp>
          <p:nvSpPr>
            <p:cNvPr id="19" name="Freihandform 18"/>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7" name="Freihandform 26"/>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8" name="Freihandform 27"/>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9" name="Freihandform 28"/>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30" name="Freihandform 29"/>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sp>
        <p:nvSpPr>
          <p:cNvPr id="32" name="Rechteck 31"/>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1" name="Textfeld 10"/>
          <p:cNvSpPr txBox="1"/>
          <p:nvPr/>
        </p:nvSpPr>
        <p:spPr>
          <a:xfrm>
            <a:off x="697833" y="1447022"/>
            <a:ext cx="6582884" cy="923330"/>
          </a:xfrm>
          <a:prstGeom prst="rect">
            <a:avLst/>
          </a:prstGeom>
          <a:noFill/>
        </p:spPr>
        <p:txBody>
          <a:bodyPr wrap="square" rtlCol="0">
            <a:spAutoFit/>
          </a:bodyPr>
          <a:lstStyle/>
          <a:p>
            <a:r>
              <a:rPr lang="de-DE" sz="1200" b="1" dirty="0"/>
              <a:t>Chardonnay, Weingut </a:t>
            </a:r>
            <a:r>
              <a:rPr lang="de-DE" sz="1200" b="1" dirty="0" err="1"/>
              <a:t>Grassl</a:t>
            </a:r>
            <a:r>
              <a:rPr lang="de-DE" sz="1200" b="1" dirty="0"/>
              <a:t>	</a:t>
            </a:r>
            <a:r>
              <a:rPr lang="de-AT" sz="1200" b="1" baseline="30000" dirty="0"/>
              <a:t>O</a:t>
            </a:r>
            <a:r>
              <a:rPr lang="de-AT" sz="1200" b="1" dirty="0">
                <a:solidFill>
                  <a:srgbClr val="C00000"/>
                </a:solidFill>
              </a:rPr>
              <a:t>	</a:t>
            </a:r>
            <a:r>
              <a:rPr lang="de-AT" sz="1200" dirty="0">
                <a:solidFill>
                  <a:srgbClr val="C00000"/>
                </a:solidFill>
              </a:rPr>
              <a:t>			</a:t>
            </a:r>
            <a:r>
              <a:rPr lang="de-AT" sz="1200" dirty="0"/>
              <a:t>35,00</a:t>
            </a:r>
          </a:p>
          <a:p>
            <a:endParaRPr lang="de-AT" sz="600" dirty="0">
              <a:solidFill>
                <a:srgbClr val="C00000"/>
              </a:solidFill>
            </a:endParaRPr>
          </a:p>
          <a:p>
            <a:r>
              <a:rPr lang="de-AT" sz="1200" dirty="0" err="1"/>
              <a:t>Göttlesbrunn</a:t>
            </a:r>
            <a:r>
              <a:rPr lang="de-AT" sz="1200" dirty="0"/>
              <a:t>, Niederösterreich</a:t>
            </a:r>
          </a:p>
          <a:p>
            <a:pPr fontAlgn="base"/>
            <a:r>
              <a:rPr lang="de-DE" sz="1200" dirty="0">
                <a:solidFill>
                  <a:schemeClr val="bg1">
                    <a:lumMod val="50000"/>
                  </a:schemeClr>
                </a:solidFill>
              </a:rPr>
              <a:t>Komplexe Nase nach reifen gelben Früchten, Nüssen und Biskuit, dahinter Noten von exotischen Zitrusfrüchten, weicher, geschmeidiger Gaumen mit feiner </a:t>
            </a:r>
            <a:r>
              <a:rPr lang="de-DE" sz="1200" dirty="0" err="1">
                <a:solidFill>
                  <a:schemeClr val="bg1">
                    <a:lumMod val="50000"/>
                  </a:schemeClr>
                </a:solidFill>
              </a:rPr>
              <a:t>Mineralität</a:t>
            </a:r>
            <a:r>
              <a:rPr lang="de-DE" sz="1200" dirty="0">
                <a:solidFill>
                  <a:schemeClr val="bg1">
                    <a:lumMod val="50000"/>
                  </a:schemeClr>
                </a:solidFill>
              </a:rPr>
              <a:t> im Abgang.</a:t>
            </a:r>
            <a:endParaRPr lang="de-AT" sz="1200" dirty="0">
              <a:solidFill>
                <a:schemeClr val="bg1">
                  <a:lumMod val="50000"/>
                </a:schemeClr>
              </a:solidFill>
            </a:endParaRPr>
          </a:p>
        </p:txBody>
      </p:sp>
      <p:sp>
        <p:nvSpPr>
          <p:cNvPr id="12" name="Textfeld 11"/>
          <p:cNvSpPr txBox="1"/>
          <p:nvPr/>
        </p:nvSpPr>
        <p:spPr>
          <a:xfrm>
            <a:off x="693821" y="2447689"/>
            <a:ext cx="6582884" cy="1107996"/>
          </a:xfrm>
          <a:prstGeom prst="rect">
            <a:avLst/>
          </a:prstGeom>
          <a:noFill/>
        </p:spPr>
        <p:txBody>
          <a:bodyPr wrap="square" rtlCol="0">
            <a:spAutoFit/>
          </a:bodyPr>
          <a:lstStyle/>
          <a:p>
            <a:r>
              <a:rPr lang="de-DE" sz="1200" b="1" dirty="0"/>
              <a:t>Riesling, Weingut Hirsch</a:t>
            </a:r>
            <a:r>
              <a:rPr lang="de-AT" sz="1200" b="1" dirty="0"/>
              <a:t> </a:t>
            </a:r>
            <a:r>
              <a:rPr lang="de-AT" sz="1200" b="1" baseline="30000" dirty="0"/>
              <a:t>O </a:t>
            </a:r>
            <a:r>
              <a:rPr lang="de-AT" sz="1200" b="1" dirty="0"/>
              <a:t>DAC </a:t>
            </a:r>
            <a:r>
              <a:rPr lang="de-AT" sz="1200" b="1" dirty="0">
                <a:solidFill>
                  <a:srgbClr val="FF0000"/>
                </a:solidFill>
              </a:rPr>
              <a:t>	</a:t>
            </a:r>
            <a:r>
              <a:rPr lang="de-AT" sz="1200" dirty="0">
                <a:solidFill>
                  <a:srgbClr val="FF0000"/>
                </a:solidFill>
              </a:rPr>
              <a:t>			</a:t>
            </a:r>
            <a:r>
              <a:rPr lang="de-AT" sz="1200" dirty="0"/>
              <a:t>65,00</a:t>
            </a:r>
          </a:p>
          <a:p>
            <a:endParaRPr lang="de-AT" sz="600" dirty="0">
              <a:solidFill>
                <a:srgbClr val="FF0000"/>
              </a:solidFill>
            </a:endParaRPr>
          </a:p>
          <a:p>
            <a:r>
              <a:rPr lang="de-AT" sz="1200" dirty="0" err="1"/>
              <a:t>Kamptal</a:t>
            </a:r>
            <a:r>
              <a:rPr lang="de-AT" sz="1200" dirty="0"/>
              <a:t>, Niederösterreich</a:t>
            </a:r>
          </a:p>
          <a:p>
            <a:r>
              <a:rPr lang="de-AT" sz="1200" dirty="0">
                <a:solidFill>
                  <a:schemeClr val="bg1">
                    <a:lumMod val="50000"/>
                  </a:schemeClr>
                </a:solidFill>
              </a:rPr>
              <a:t>Helles Gelbgrün, Silberreflexe. Feine Kräuternote unterlegt frisches Kernobst, zarte Apfelnote, ein Hauch von Brennnessel und </a:t>
            </a:r>
            <a:r>
              <a:rPr lang="de-AT" sz="1200" dirty="0" err="1">
                <a:solidFill>
                  <a:schemeClr val="bg1">
                    <a:lumMod val="50000"/>
                  </a:schemeClr>
                </a:solidFill>
              </a:rPr>
              <a:t>Zitrus</a:t>
            </a:r>
            <a:r>
              <a:rPr lang="de-AT" sz="1200" dirty="0">
                <a:solidFill>
                  <a:schemeClr val="bg1">
                    <a:lumMod val="50000"/>
                  </a:schemeClr>
                </a:solidFill>
              </a:rPr>
              <a:t>. Saftig, elegant, feine Struktur, mineralisch, leichtfüßig, weiße Tropenfrucht im Abgang, bereits gut </a:t>
            </a:r>
            <a:r>
              <a:rPr lang="de-AT" sz="1200" dirty="0" err="1">
                <a:solidFill>
                  <a:schemeClr val="bg1">
                    <a:lumMod val="50000"/>
                  </a:schemeClr>
                </a:solidFill>
              </a:rPr>
              <a:t>antrinkbar</a:t>
            </a:r>
            <a:r>
              <a:rPr lang="de-AT" sz="1200" dirty="0">
                <a:solidFill>
                  <a:schemeClr val="bg1">
                    <a:lumMod val="50000"/>
                  </a:schemeClr>
                </a:solidFill>
              </a:rPr>
              <a:t>.</a:t>
            </a:r>
          </a:p>
        </p:txBody>
      </p:sp>
      <p:sp>
        <p:nvSpPr>
          <p:cNvPr id="13" name="Textfeld 12"/>
          <p:cNvSpPr txBox="1"/>
          <p:nvPr/>
        </p:nvSpPr>
        <p:spPr>
          <a:xfrm>
            <a:off x="687195" y="3627698"/>
            <a:ext cx="6582884" cy="923330"/>
          </a:xfrm>
          <a:prstGeom prst="rect">
            <a:avLst/>
          </a:prstGeom>
          <a:noFill/>
        </p:spPr>
        <p:txBody>
          <a:bodyPr wrap="square" rtlCol="0">
            <a:spAutoFit/>
          </a:bodyPr>
          <a:lstStyle/>
          <a:p>
            <a:r>
              <a:rPr lang="de-DE" sz="1200" b="1" dirty="0"/>
              <a:t>Riesling Platin, Weingut </a:t>
            </a:r>
            <a:r>
              <a:rPr lang="de-DE" sz="1200" b="1" dirty="0" err="1"/>
              <a:t>Jurtschitsch</a:t>
            </a:r>
            <a:r>
              <a:rPr lang="de-AT" sz="1200" b="1" dirty="0"/>
              <a:t> </a:t>
            </a:r>
            <a:r>
              <a:rPr lang="de-AT" sz="1200" b="1" baseline="30000" dirty="0"/>
              <a:t>O </a:t>
            </a:r>
            <a:r>
              <a:rPr lang="de-AT" sz="1200" b="1" dirty="0"/>
              <a:t>DAC </a:t>
            </a:r>
            <a:r>
              <a:rPr lang="de-AT" sz="1200" dirty="0">
                <a:solidFill>
                  <a:srgbClr val="FF0000"/>
                </a:solidFill>
              </a:rPr>
              <a:t>				</a:t>
            </a:r>
            <a:r>
              <a:rPr lang="de-AT" sz="1200" dirty="0"/>
              <a:t>55,00</a:t>
            </a:r>
            <a:endParaRPr lang="de-AT" sz="600" dirty="0"/>
          </a:p>
          <a:p>
            <a:pPr fontAlgn="base"/>
            <a:endParaRPr lang="de-DE" sz="600" dirty="0">
              <a:solidFill>
                <a:srgbClr val="FF0000"/>
              </a:solidFill>
            </a:endParaRPr>
          </a:p>
          <a:p>
            <a:pPr fontAlgn="base"/>
            <a:r>
              <a:rPr lang="de-DE" sz="1200" dirty="0" err="1"/>
              <a:t>Kamptal</a:t>
            </a:r>
            <a:r>
              <a:rPr lang="de-DE" sz="1200" dirty="0"/>
              <a:t>, Niederösterreich</a:t>
            </a:r>
            <a:endParaRPr lang="de-AT" sz="1200" dirty="0"/>
          </a:p>
          <a:p>
            <a:r>
              <a:rPr lang="de-DE" sz="1200" dirty="0">
                <a:solidFill>
                  <a:schemeClr val="bg1">
                    <a:lumMod val="50000"/>
                  </a:schemeClr>
                </a:solidFill>
              </a:rPr>
              <a:t>Strahlendes Strohgelb, in der Nase fein-fruchtige Steinobstnoten, am Gaumen elegante Stilistik, sehr mineralisch mit klaren Nuancen von saftigem Pfirsich und Marille.</a:t>
            </a:r>
            <a:endParaRPr lang="de-AT" sz="1200" dirty="0">
              <a:solidFill>
                <a:schemeClr val="bg1">
                  <a:lumMod val="50000"/>
                </a:schemeClr>
              </a:solidFill>
            </a:endParaRPr>
          </a:p>
        </p:txBody>
      </p:sp>
      <p:sp>
        <p:nvSpPr>
          <p:cNvPr id="14" name="Textfeld 13"/>
          <p:cNvSpPr txBox="1"/>
          <p:nvPr/>
        </p:nvSpPr>
        <p:spPr>
          <a:xfrm>
            <a:off x="687195" y="4655077"/>
            <a:ext cx="6582884" cy="923330"/>
          </a:xfrm>
          <a:prstGeom prst="rect">
            <a:avLst/>
          </a:prstGeom>
          <a:noFill/>
        </p:spPr>
        <p:txBody>
          <a:bodyPr wrap="square" rtlCol="0">
            <a:spAutoFit/>
          </a:bodyPr>
          <a:lstStyle/>
          <a:p>
            <a:r>
              <a:rPr lang="de-DE" sz="1200" b="1" dirty="0"/>
              <a:t>Welschriesling, Weingut Erwin </a:t>
            </a:r>
            <a:r>
              <a:rPr lang="de-DE" sz="1200" b="1" dirty="0" err="1"/>
              <a:t>Sabathi</a:t>
            </a:r>
            <a:r>
              <a:rPr lang="de-DE" sz="1200" b="1" dirty="0"/>
              <a:t> </a:t>
            </a:r>
            <a:r>
              <a:rPr lang="de-AT" sz="1200" b="1" baseline="30000" dirty="0"/>
              <a:t>O </a:t>
            </a:r>
            <a:r>
              <a:rPr lang="de-AT" sz="1200" b="1" dirty="0"/>
              <a:t>DAC </a:t>
            </a:r>
            <a:r>
              <a:rPr lang="de-AT" sz="1200" b="1" dirty="0">
                <a:solidFill>
                  <a:srgbClr val="FF0000"/>
                </a:solidFill>
              </a:rPr>
              <a:t>	</a:t>
            </a:r>
            <a:r>
              <a:rPr lang="de-AT" sz="1200" dirty="0">
                <a:solidFill>
                  <a:srgbClr val="FF0000"/>
                </a:solidFill>
              </a:rPr>
              <a:t>		</a:t>
            </a:r>
            <a:r>
              <a:rPr lang="de-AT" sz="1200" dirty="0"/>
              <a:t>40,00</a:t>
            </a:r>
          </a:p>
          <a:p>
            <a:endParaRPr lang="de-AT" sz="600" dirty="0">
              <a:solidFill>
                <a:srgbClr val="FF0000"/>
              </a:solidFill>
            </a:endParaRPr>
          </a:p>
          <a:p>
            <a:pPr fontAlgn="base"/>
            <a:r>
              <a:rPr lang="de-DE" sz="1200" dirty="0" err="1"/>
              <a:t>Leutschach</a:t>
            </a:r>
            <a:r>
              <a:rPr lang="de-DE" sz="1200" dirty="0"/>
              <a:t>, Südsteiermark</a:t>
            </a:r>
            <a:endParaRPr lang="de-AT" sz="1200" dirty="0"/>
          </a:p>
          <a:p>
            <a:r>
              <a:rPr lang="de-DE" sz="1200" dirty="0">
                <a:solidFill>
                  <a:schemeClr val="bg1">
                    <a:lumMod val="50000"/>
                  </a:schemeClr>
                </a:solidFill>
              </a:rPr>
              <a:t>Duft nach weißen Blüten und Wiesenkräutern; delikate Saftigkeit am Gaumen geprägt von frischen Apfelaromen; in jeder Phase einladend; lebendig und animierend.</a:t>
            </a:r>
            <a:endParaRPr lang="de-AT" sz="1200" dirty="0">
              <a:solidFill>
                <a:schemeClr val="bg1">
                  <a:lumMod val="50000"/>
                </a:schemeClr>
              </a:solidFill>
            </a:endParaRPr>
          </a:p>
        </p:txBody>
      </p:sp>
      <p:cxnSp>
        <p:nvCxnSpPr>
          <p:cNvPr id="15" name="Gewinkelte Verbindung 14"/>
          <p:cNvCxnSpPr/>
          <p:nvPr/>
        </p:nvCxnSpPr>
        <p:spPr>
          <a:xfrm>
            <a:off x="778104" y="1722137"/>
            <a:ext cx="8641159" cy="1869095"/>
          </a:xfrm>
          <a:prstGeom prst="bentConnector3">
            <a:avLst>
              <a:gd name="adj1" fmla="val 9992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winkelte Verbindung 15"/>
          <p:cNvCxnSpPr>
            <a:cxnSpLocks/>
          </p:cNvCxnSpPr>
          <p:nvPr/>
        </p:nvCxnSpPr>
        <p:spPr>
          <a:xfrm>
            <a:off x="778104" y="2717480"/>
            <a:ext cx="7923637" cy="376240"/>
          </a:xfrm>
          <a:prstGeom prst="bentConnector3">
            <a:avLst>
              <a:gd name="adj1" fmla="val 100007"/>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winkelte Verbindung 19"/>
          <p:cNvCxnSpPr>
            <a:cxnSpLocks/>
          </p:cNvCxnSpPr>
          <p:nvPr/>
        </p:nvCxnSpPr>
        <p:spPr>
          <a:xfrm flipV="1">
            <a:off x="778104" y="3093720"/>
            <a:ext cx="8032521" cy="807984"/>
          </a:xfrm>
          <a:prstGeom prst="bentConnector3">
            <a:avLst>
              <a:gd name="adj1" fmla="val 9998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winkelte Verbindung 20"/>
          <p:cNvCxnSpPr>
            <a:cxnSpLocks/>
          </p:cNvCxnSpPr>
          <p:nvPr/>
        </p:nvCxnSpPr>
        <p:spPr>
          <a:xfrm>
            <a:off x="778104" y="4932914"/>
            <a:ext cx="7832496" cy="115336"/>
          </a:xfrm>
          <a:prstGeom prst="bentConnector3">
            <a:avLst>
              <a:gd name="adj1" fmla="val 99922"/>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descr="Ein Bild, das Schwarz, Dunkelheit enthält.&#10;&#10;Automatisch generierte Beschreibung">
            <a:extLst>
              <a:ext uri="{FF2B5EF4-FFF2-40B4-BE49-F238E27FC236}">
                <a16:creationId xmlns:a16="http://schemas.microsoft.com/office/drawing/2014/main" id="{17BC5477-68B5-B9D1-037F-6217B741DD87}"/>
              </a:ext>
            </a:extLst>
          </p:cNvPr>
          <p:cNvPicPr>
            <a:picLocks noChangeAspect="1"/>
          </p:cNvPicPr>
          <p:nvPr/>
        </p:nvPicPr>
        <p:blipFill>
          <a:blip r:embed="rId2"/>
          <a:stretch>
            <a:fillRect/>
          </a:stretch>
        </p:blipFill>
        <p:spPr>
          <a:xfrm>
            <a:off x="2774473" y="2426347"/>
            <a:ext cx="245442" cy="242348"/>
          </a:xfrm>
          <a:prstGeom prst="rect">
            <a:avLst/>
          </a:prstGeom>
        </p:spPr>
      </p:pic>
      <p:pic>
        <p:nvPicPr>
          <p:cNvPr id="3" name="Grafik 2" descr="Ein Bild, das Schwarz, Dunkelheit enthält.&#10;&#10;Automatisch generierte Beschreibung">
            <a:extLst>
              <a:ext uri="{FF2B5EF4-FFF2-40B4-BE49-F238E27FC236}">
                <a16:creationId xmlns:a16="http://schemas.microsoft.com/office/drawing/2014/main" id="{A90C38DA-BC4D-90D5-DE70-4D331FAABD9B}"/>
              </a:ext>
            </a:extLst>
          </p:cNvPr>
          <p:cNvPicPr>
            <a:picLocks noChangeAspect="1"/>
          </p:cNvPicPr>
          <p:nvPr/>
        </p:nvPicPr>
        <p:blipFill>
          <a:blip r:embed="rId2"/>
          <a:stretch>
            <a:fillRect/>
          </a:stretch>
        </p:blipFill>
        <p:spPr>
          <a:xfrm>
            <a:off x="2774473" y="1421299"/>
            <a:ext cx="245442" cy="242348"/>
          </a:xfrm>
          <a:prstGeom prst="rect">
            <a:avLst/>
          </a:prstGeom>
        </p:spPr>
      </p:pic>
      <p:pic>
        <p:nvPicPr>
          <p:cNvPr id="4" name="Grafik 3" descr="Ein Bild, das Schwarz, Dunkelheit enthält.&#10;&#10;Automatisch generierte Beschreibung">
            <a:extLst>
              <a:ext uri="{FF2B5EF4-FFF2-40B4-BE49-F238E27FC236}">
                <a16:creationId xmlns:a16="http://schemas.microsoft.com/office/drawing/2014/main" id="{DDA0045A-859B-AAF1-2F2D-B27AF1C3502F}"/>
              </a:ext>
            </a:extLst>
          </p:cNvPr>
          <p:cNvPicPr>
            <a:picLocks noChangeAspect="1"/>
          </p:cNvPicPr>
          <p:nvPr/>
        </p:nvPicPr>
        <p:blipFill>
          <a:blip r:embed="rId2"/>
          <a:stretch>
            <a:fillRect/>
          </a:stretch>
        </p:blipFill>
        <p:spPr>
          <a:xfrm>
            <a:off x="3519544" y="3617048"/>
            <a:ext cx="245442" cy="242348"/>
          </a:xfrm>
          <a:prstGeom prst="rect">
            <a:avLst/>
          </a:prstGeom>
        </p:spPr>
      </p:pic>
      <p:pic>
        <p:nvPicPr>
          <p:cNvPr id="5" name="Grafik 4" descr="Ein Bild, das Schwarz, Dunkelheit enthält.&#10;&#10;Automatisch generierte Beschreibung">
            <a:extLst>
              <a:ext uri="{FF2B5EF4-FFF2-40B4-BE49-F238E27FC236}">
                <a16:creationId xmlns:a16="http://schemas.microsoft.com/office/drawing/2014/main" id="{C77AC419-25F1-97C1-AD4D-B2AC3066F6BA}"/>
              </a:ext>
            </a:extLst>
          </p:cNvPr>
          <p:cNvPicPr>
            <a:picLocks noChangeAspect="1"/>
          </p:cNvPicPr>
          <p:nvPr/>
        </p:nvPicPr>
        <p:blipFill>
          <a:blip r:embed="rId2"/>
          <a:stretch>
            <a:fillRect/>
          </a:stretch>
        </p:blipFill>
        <p:spPr>
          <a:xfrm>
            <a:off x="3690743" y="4642574"/>
            <a:ext cx="245442" cy="242348"/>
          </a:xfrm>
          <a:prstGeom prst="rect">
            <a:avLst/>
          </a:prstGeom>
        </p:spPr>
      </p:pic>
      <p:sp>
        <p:nvSpPr>
          <p:cNvPr id="23" name="Textfeld 22">
            <a:extLst>
              <a:ext uri="{FF2B5EF4-FFF2-40B4-BE49-F238E27FC236}">
                <a16:creationId xmlns:a16="http://schemas.microsoft.com/office/drawing/2014/main" id="{5E1AFE8D-E151-E74D-3482-2D0410264419}"/>
              </a:ext>
            </a:extLst>
          </p:cNvPr>
          <p:cNvSpPr txBox="1"/>
          <p:nvPr/>
        </p:nvSpPr>
        <p:spPr>
          <a:xfrm>
            <a:off x="687195" y="5673707"/>
            <a:ext cx="6582884" cy="1107996"/>
          </a:xfrm>
          <a:prstGeom prst="rect">
            <a:avLst/>
          </a:prstGeom>
          <a:noFill/>
        </p:spPr>
        <p:txBody>
          <a:bodyPr wrap="square" rtlCol="0">
            <a:spAutoFit/>
          </a:bodyPr>
          <a:lstStyle/>
          <a:p>
            <a:r>
              <a:rPr lang="de-DE" sz="1200" b="1" dirty="0"/>
              <a:t>Gelber Muskateller, Weingut Rabl </a:t>
            </a:r>
            <a:r>
              <a:rPr lang="de-AT" sz="1200" b="1" baseline="30000" dirty="0"/>
              <a:t>O </a:t>
            </a:r>
            <a:r>
              <a:rPr lang="de-AT" sz="1200" b="1" dirty="0">
                <a:solidFill>
                  <a:srgbClr val="FF0000"/>
                </a:solidFill>
              </a:rPr>
              <a:t>	</a:t>
            </a:r>
            <a:r>
              <a:rPr lang="de-AT" sz="1200" dirty="0">
                <a:solidFill>
                  <a:srgbClr val="FF0000"/>
                </a:solidFill>
              </a:rPr>
              <a:t>			</a:t>
            </a:r>
            <a:r>
              <a:rPr lang="de-AT" sz="1200" dirty="0"/>
              <a:t>35,00</a:t>
            </a:r>
          </a:p>
          <a:p>
            <a:endParaRPr lang="de-AT" sz="600" dirty="0">
              <a:solidFill>
                <a:srgbClr val="FF0000"/>
              </a:solidFill>
            </a:endParaRPr>
          </a:p>
          <a:p>
            <a:pPr fontAlgn="base"/>
            <a:r>
              <a:rPr lang="de-DE" sz="1200" dirty="0"/>
              <a:t>Kamptal, Niederösterreich</a:t>
            </a:r>
            <a:endParaRPr lang="de-AT" sz="1200" dirty="0"/>
          </a:p>
          <a:p>
            <a:r>
              <a:rPr lang="de-DE" sz="1200" dirty="0">
                <a:solidFill>
                  <a:schemeClr val="bg1">
                    <a:lumMod val="50000"/>
                  </a:schemeClr>
                </a:solidFill>
              </a:rPr>
              <a:t>Helles Grüngelb, einladende offene angenehm duftende Muskatellernase, saftige Blüten, exotisch expressiv, geradlinig, elegante trinkanimierende Säure, balanciert, im Finale frische Kräuterwürze mit Blütenbouquet.</a:t>
            </a:r>
            <a:endParaRPr lang="de-AT" sz="1200" dirty="0">
              <a:solidFill>
                <a:schemeClr val="bg1">
                  <a:lumMod val="50000"/>
                </a:schemeClr>
              </a:solidFill>
            </a:endParaRPr>
          </a:p>
        </p:txBody>
      </p:sp>
      <p:cxnSp>
        <p:nvCxnSpPr>
          <p:cNvPr id="24" name="Gewinkelte Verbindung 20">
            <a:extLst>
              <a:ext uri="{FF2B5EF4-FFF2-40B4-BE49-F238E27FC236}">
                <a16:creationId xmlns:a16="http://schemas.microsoft.com/office/drawing/2014/main" id="{2984B70B-1923-5EEF-8DB5-74384ADD151D}"/>
              </a:ext>
            </a:extLst>
          </p:cNvPr>
          <p:cNvCxnSpPr>
            <a:cxnSpLocks/>
          </p:cNvCxnSpPr>
          <p:nvPr/>
        </p:nvCxnSpPr>
        <p:spPr>
          <a:xfrm flipV="1">
            <a:off x="778104" y="3309772"/>
            <a:ext cx="7923637" cy="2637655"/>
          </a:xfrm>
          <a:prstGeom prst="bentConnector3">
            <a:avLst>
              <a:gd name="adj1" fmla="val 100007"/>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3315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1138773"/>
          </a:xfrm>
          <a:prstGeom prst="rect">
            <a:avLst/>
          </a:prstGeom>
          <a:noFill/>
        </p:spPr>
        <p:txBody>
          <a:bodyPr wrap="square" rtlCol="0">
            <a:spAutoFit/>
          </a:bodyPr>
          <a:lstStyle/>
          <a:p>
            <a:pPr algn="ctr"/>
            <a:r>
              <a:rPr lang="de-DE" sz="2200" dirty="0"/>
              <a:t>Wein aus Österreich</a:t>
            </a:r>
          </a:p>
          <a:p>
            <a:r>
              <a:rPr lang="de-DE" sz="2200" dirty="0"/>
              <a:t>Unsere Flaschenweine</a:t>
            </a:r>
          </a:p>
          <a:p>
            <a:endParaRPr lang="de-DE" sz="1200" dirty="0"/>
          </a:p>
          <a:p>
            <a:r>
              <a:rPr lang="de-AT" sz="1200" b="1" dirty="0"/>
              <a:t>Weißwein 	 </a:t>
            </a:r>
            <a:r>
              <a:rPr lang="de-DE" sz="1200" dirty="0"/>
              <a:t>					0,75 l Flasche	</a:t>
            </a:r>
          </a:p>
        </p:txBody>
      </p:sp>
      <p:grpSp>
        <p:nvGrpSpPr>
          <p:cNvPr id="18" name="Gruppieren 17"/>
          <p:cNvGrpSpPr/>
          <p:nvPr/>
        </p:nvGrpSpPr>
        <p:grpSpPr>
          <a:xfrm>
            <a:off x="4221483" y="2547928"/>
            <a:ext cx="5641759" cy="2899975"/>
            <a:chOff x="0" y="0"/>
            <a:chExt cx="5016079" cy="2579043"/>
          </a:xfrm>
        </p:grpSpPr>
        <p:sp>
          <p:nvSpPr>
            <p:cNvPr id="19" name="Freihandform 18"/>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7" name="Freihandform 26"/>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8" name="Freihandform 27"/>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9" name="Freihandform 28"/>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30" name="Freihandform 29"/>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sp>
        <p:nvSpPr>
          <p:cNvPr id="32" name="Rechteck 31"/>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1" name="Textfeld 10"/>
          <p:cNvSpPr txBox="1"/>
          <p:nvPr/>
        </p:nvSpPr>
        <p:spPr>
          <a:xfrm>
            <a:off x="697833" y="1447022"/>
            <a:ext cx="6582884" cy="1107996"/>
          </a:xfrm>
          <a:prstGeom prst="rect">
            <a:avLst/>
          </a:prstGeom>
          <a:noFill/>
        </p:spPr>
        <p:txBody>
          <a:bodyPr wrap="square" rtlCol="0">
            <a:spAutoFit/>
          </a:bodyPr>
          <a:lstStyle/>
          <a:p>
            <a:r>
              <a:rPr lang="de-DE" sz="1200" b="1" dirty="0"/>
              <a:t>Weißburgunder „Wahre Werte“, Weingut </a:t>
            </a:r>
            <a:r>
              <a:rPr lang="de-DE" sz="1200" b="1" dirty="0" err="1"/>
              <a:t>Weixelbaum</a:t>
            </a:r>
            <a:r>
              <a:rPr lang="de-DE" sz="1200" b="1" dirty="0"/>
              <a:t> </a:t>
            </a:r>
            <a:r>
              <a:rPr lang="de-AT" sz="1200" b="1" baseline="30000" dirty="0"/>
              <a:t>O</a:t>
            </a:r>
            <a:r>
              <a:rPr lang="de-AT" sz="1200" b="1" dirty="0">
                <a:solidFill>
                  <a:srgbClr val="C00000"/>
                </a:solidFill>
              </a:rPr>
              <a:t>	</a:t>
            </a:r>
            <a:r>
              <a:rPr lang="de-AT" sz="1200" dirty="0">
                <a:solidFill>
                  <a:srgbClr val="C00000"/>
                </a:solidFill>
              </a:rPr>
              <a:t>		</a:t>
            </a:r>
            <a:r>
              <a:rPr lang="de-AT" sz="1200" dirty="0"/>
              <a:t>50,00</a:t>
            </a:r>
          </a:p>
          <a:p>
            <a:endParaRPr lang="de-AT" sz="600" dirty="0">
              <a:solidFill>
                <a:srgbClr val="C00000"/>
              </a:solidFill>
            </a:endParaRPr>
          </a:p>
          <a:p>
            <a:r>
              <a:rPr lang="de-AT" sz="1200" dirty="0" err="1"/>
              <a:t>Gaisberg</a:t>
            </a:r>
            <a:r>
              <a:rPr lang="de-AT" sz="1200" dirty="0"/>
              <a:t>, Niederösterreich</a:t>
            </a:r>
          </a:p>
          <a:p>
            <a:pPr fontAlgn="base"/>
            <a:r>
              <a:rPr lang="de-AT" sz="1200" dirty="0">
                <a:solidFill>
                  <a:schemeClr val="bg1">
                    <a:lumMod val="50000"/>
                  </a:schemeClr>
                </a:solidFill>
              </a:rPr>
              <a:t>Helles Goldgelb, Silberreflexe. Mit feinem Karamell unterlegte Nuancen von reifen Quitten, mit gelber Birne unterlegt, ein Hauch von frischem Biskuit. Komplex, saftig, fruchtige Süße, cremige Textur, zarter </a:t>
            </a:r>
            <a:r>
              <a:rPr lang="de-AT" sz="1200" dirty="0" err="1">
                <a:solidFill>
                  <a:schemeClr val="bg1">
                    <a:lumMod val="50000"/>
                  </a:schemeClr>
                </a:solidFill>
              </a:rPr>
              <a:t>Honigtouch</a:t>
            </a:r>
            <a:r>
              <a:rPr lang="de-AT" sz="1200" dirty="0">
                <a:solidFill>
                  <a:schemeClr val="bg1">
                    <a:lumMod val="50000"/>
                  </a:schemeClr>
                </a:solidFill>
              </a:rPr>
              <a:t> im Nachhall.</a:t>
            </a:r>
          </a:p>
        </p:txBody>
      </p:sp>
      <p:sp>
        <p:nvSpPr>
          <p:cNvPr id="12" name="Textfeld 11"/>
          <p:cNvSpPr txBox="1"/>
          <p:nvPr/>
        </p:nvSpPr>
        <p:spPr>
          <a:xfrm>
            <a:off x="693821" y="4716587"/>
            <a:ext cx="6582884" cy="1107996"/>
          </a:xfrm>
          <a:prstGeom prst="rect">
            <a:avLst/>
          </a:prstGeom>
          <a:noFill/>
        </p:spPr>
        <p:txBody>
          <a:bodyPr wrap="square" rtlCol="0">
            <a:spAutoFit/>
          </a:bodyPr>
          <a:lstStyle/>
          <a:p>
            <a:r>
              <a:rPr lang="de-DE" sz="1200" b="1" dirty="0"/>
              <a:t>Weißburgunder, Weingut Hannes </a:t>
            </a:r>
            <a:r>
              <a:rPr lang="de-DE" sz="1200" b="1" dirty="0" err="1"/>
              <a:t>Sabathi</a:t>
            </a:r>
            <a:r>
              <a:rPr lang="de-AT" sz="1200" b="1" dirty="0"/>
              <a:t> </a:t>
            </a:r>
            <a:r>
              <a:rPr lang="de-AT" sz="1200" b="1" baseline="30000" dirty="0"/>
              <a:t>O</a:t>
            </a:r>
            <a:r>
              <a:rPr lang="de-AT" sz="1200" b="1" dirty="0">
                <a:solidFill>
                  <a:srgbClr val="FFC000"/>
                </a:solidFill>
              </a:rPr>
              <a:t>	</a:t>
            </a:r>
            <a:r>
              <a:rPr lang="de-AT" sz="1200" b="1" dirty="0"/>
              <a:t> DAC </a:t>
            </a:r>
            <a:r>
              <a:rPr lang="de-AT" sz="1200" dirty="0">
                <a:solidFill>
                  <a:srgbClr val="FFC000"/>
                </a:solidFill>
              </a:rPr>
              <a:t>			</a:t>
            </a:r>
            <a:r>
              <a:rPr lang="de-AT" sz="1200" dirty="0"/>
              <a:t>50,00</a:t>
            </a:r>
          </a:p>
          <a:p>
            <a:endParaRPr lang="de-AT" sz="600" dirty="0">
              <a:solidFill>
                <a:srgbClr val="FFC000"/>
              </a:solidFill>
            </a:endParaRPr>
          </a:p>
          <a:p>
            <a:r>
              <a:rPr lang="de-AT" sz="1200" dirty="0" err="1"/>
              <a:t>Gamlitz</a:t>
            </a:r>
            <a:r>
              <a:rPr lang="de-AT" sz="1200" dirty="0"/>
              <a:t>, Südsteiermark</a:t>
            </a:r>
          </a:p>
          <a:p>
            <a:r>
              <a:rPr lang="de-AT" sz="1200" dirty="0">
                <a:solidFill>
                  <a:schemeClr val="bg1">
                    <a:lumMod val="50000"/>
                  </a:schemeClr>
                </a:solidFill>
              </a:rPr>
              <a:t>Mittleres Gelbgrün, zart nach </a:t>
            </a:r>
            <a:r>
              <a:rPr lang="de-AT" sz="1200" dirty="0" err="1">
                <a:solidFill>
                  <a:schemeClr val="bg1">
                    <a:lumMod val="50000"/>
                  </a:schemeClr>
                </a:solidFill>
              </a:rPr>
              <a:t>Grapefruitzesten</a:t>
            </a:r>
            <a:r>
              <a:rPr lang="de-AT" sz="1200" dirty="0">
                <a:solidFill>
                  <a:schemeClr val="bg1">
                    <a:lumMod val="50000"/>
                  </a:schemeClr>
                </a:solidFill>
              </a:rPr>
              <a:t> und etwas Biskuit, ein Hauch von gelber Tropenfrucht, etwas Maracuja. Straff, feine Fruchtsüße, finessenreiche Säurestruktur, ein Hauch von weißem Apfel und Blutorange, mineralischer Nachhall, gutes Reifepotential.</a:t>
            </a:r>
          </a:p>
        </p:txBody>
      </p:sp>
      <p:cxnSp>
        <p:nvCxnSpPr>
          <p:cNvPr id="16" name="Gewinkelte Verbindung 15"/>
          <p:cNvCxnSpPr>
            <a:cxnSpLocks/>
          </p:cNvCxnSpPr>
          <p:nvPr/>
        </p:nvCxnSpPr>
        <p:spPr>
          <a:xfrm>
            <a:off x="778104" y="4996672"/>
            <a:ext cx="7832496" cy="41823"/>
          </a:xfrm>
          <a:prstGeom prst="bentConnector3">
            <a:avLst>
              <a:gd name="adj1" fmla="val 100047"/>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winkelte Verbindung 22"/>
          <p:cNvCxnSpPr/>
          <p:nvPr/>
        </p:nvCxnSpPr>
        <p:spPr>
          <a:xfrm>
            <a:off x="778104" y="1722137"/>
            <a:ext cx="8025654" cy="1371583"/>
          </a:xfrm>
          <a:prstGeom prst="bentConnector3">
            <a:avLst>
              <a:gd name="adj1" fmla="val 100005"/>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693821" y="3735870"/>
            <a:ext cx="6582884" cy="1107996"/>
          </a:xfrm>
          <a:prstGeom prst="rect">
            <a:avLst/>
          </a:prstGeom>
          <a:noFill/>
        </p:spPr>
        <p:txBody>
          <a:bodyPr wrap="square" rtlCol="0">
            <a:spAutoFit/>
          </a:bodyPr>
          <a:lstStyle/>
          <a:p>
            <a:r>
              <a:rPr lang="de-DE" sz="1200" b="1" dirty="0"/>
              <a:t>Gelber Muskateller, Weingut Wohlmuth</a:t>
            </a:r>
            <a:r>
              <a:rPr lang="de-AT" sz="1200" b="1" dirty="0"/>
              <a:t> </a:t>
            </a:r>
            <a:r>
              <a:rPr lang="de-AT" sz="1200" b="1" baseline="30000" dirty="0"/>
              <a:t>O</a:t>
            </a:r>
            <a:r>
              <a:rPr lang="de-AT" sz="1200" b="1" baseline="30000" dirty="0">
                <a:solidFill>
                  <a:srgbClr val="FFC000"/>
                </a:solidFill>
              </a:rPr>
              <a:t>	</a:t>
            </a:r>
            <a:r>
              <a:rPr lang="de-AT" sz="1200" dirty="0">
                <a:solidFill>
                  <a:srgbClr val="FFC000"/>
                </a:solidFill>
              </a:rPr>
              <a:t>			</a:t>
            </a:r>
            <a:r>
              <a:rPr lang="de-AT" sz="1200" dirty="0"/>
              <a:t>45,00</a:t>
            </a:r>
          </a:p>
          <a:p>
            <a:endParaRPr lang="de-AT" sz="600" dirty="0">
              <a:solidFill>
                <a:srgbClr val="FFC000"/>
              </a:solidFill>
            </a:endParaRPr>
          </a:p>
          <a:p>
            <a:r>
              <a:rPr lang="de-AT" sz="1200" dirty="0" err="1"/>
              <a:t>Kitzeck</a:t>
            </a:r>
            <a:r>
              <a:rPr lang="de-AT" sz="1200" dirty="0"/>
              <a:t> im </a:t>
            </a:r>
            <a:r>
              <a:rPr lang="de-AT" sz="1200" dirty="0" err="1"/>
              <a:t>Sausal</a:t>
            </a:r>
            <a:r>
              <a:rPr lang="de-AT" sz="1200" dirty="0"/>
              <a:t>, Südsteiermark</a:t>
            </a:r>
          </a:p>
          <a:p>
            <a:r>
              <a:rPr lang="de-AT" sz="1200" dirty="0">
                <a:solidFill>
                  <a:schemeClr val="bg1">
                    <a:lumMod val="50000"/>
                  </a:schemeClr>
                </a:solidFill>
              </a:rPr>
              <a:t>Strohgelb, in der Nase </a:t>
            </a:r>
            <a:r>
              <a:rPr lang="de-AT" sz="1200" dirty="0" err="1">
                <a:solidFill>
                  <a:schemeClr val="bg1">
                    <a:lumMod val="50000"/>
                  </a:schemeClr>
                </a:solidFill>
              </a:rPr>
              <a:t>traubige</a:t>
            </a:r>
            <a:r>
              <a:rPr lang="de-AT" sz="1200" dirty="0">
                <a:solidFill>
                  <a:schemeClr val="bg1">
                    <a:lumMod val="50000"/>
                  </a:schemeClr>
                </a:solidFill>
              </a:rPr>
              <a:t> Muskatelleraromen, am Gaumen schöne Muskatellerfrucht, reife </a:t>
            </a:r>
            <a:r>
              <a:rPr lang="de-AT" sz="1200" dirty="0" err="1">
                <a:solidFill>
                  <a:schemeClr val="bg1">
                    <a:lumMod val="50000"/>
                  </a:schemeClr>
                </a:solidFill>
              </a:rPr>
              <a:t>Zitrusaromen</a:t>
            </a:r>
            <a:r>
              <a:rPr lang="de-AT" sz="1200" dirty="0">
                <a:solidFill>
                  <a:schemeClr val="bg1">
                    <a:lumMod val="50000"/>
                  </a:schemeClr>
                </a:solidFill>
              </a:rPr>
              <a:t>, mineralischer Zug, Pfefferwürze, gute Länge - fruchtiger Aperitif.</a:t>
            </a:r>
          </a:p>
          <a:p>
            <a:endParaRPr lang="de-AT" sz="1200" dirty="0"/>
          </a:p>
        </p:txBody>
      </p:sp>
      <p:cxnSp>
        <p:nvCxnSpPr>
          <p:cNvPr id="20" name="Gewinkelte Verbindung 19"/>
          <p:cNvCxnSpPr>
            <a:cxnSpLocks/>
          </p:cNvCxnSpPr>
          <p:nvPr/>
        </p:nvCxnSpPr>
        <p:spPr>
          <a:xfrm>
            <a:off x="778104" y="4010025"/>
            <a:ext cx="7971963" cy="1001089"/>
          </a:xfrm>
          <a:prstGeom prst="bentConnector3">
            <a:avLst>
              <a:gd name="adj1" fmla="val 99960"/>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descr="Ein Bild, das Schwarz, Dunkelheit enthält.&#10;&#10;Automatisch generierte Beschreibung">
            <a:extLst>
              <a:ext uri="{FF2B5EF4-FFF2-40B4-BE49-F238E27FC236}">
                <a16:creationId xmlns:a16="http://schemas.microsoft.com/office/drawing/2014/main" id="{761F699E-61F5-D142-C3F7-C7FD37E7E491}"/>
              </a:ext>
            </a:extLst>
          </p:cNvPr>
          <p:cNvPicPr>
            <a:picLocks noChangeAspect="1"/>
          </p:cNvPicPr>
          <p:nvPr/>
        </p:nvPicPr>
        <p:blipFill>
          <a:blip r:embed="rId2"/>
          <a:stretch>
            <a:fillRect/>
          </a:stretch>
        </p:blipFill>
        <p:spPr>
          <a:xfrm>
            <a:off x="4385540" y="1419832"/>
            <a:ext cx="245442" cy="242348"/>
          </a:xfrm>
          <a:prstGeom prst="rect">
            <a:avLst/>
          </a:prstGeom>
        </p:spPr>
      </p:pic>
      <p:sp>
        <p:nvSpPr>
          <p:cNvPr id="5" name="Textfeld 4">
            <a:extLst>
              <a:ext uri="{FF2B5EF4-FFF2-40B4-BE49-F238E27FC236}">
                <a16:creationId xmlns:a16="http://schemas.microsoft.com/office/drawing/2014/main" id="{9784AC22-35E0-C572-4BBB-F66324262017}"/>
              </a:ext>
            </a:extLst>
          </p:cNvPr>
          <p:cNvSpPr txBox="1"/>
          <p:nvPr/>
        </p:nvSpPr>
        <p:spPr>
          <a:xfrm>
            <a:off x="693821" y="2597122"/>
            <a:ext cx="6582884" cy="1292662"/>
          </a:xfrm>
          <a:prstGeom prst="rect">
            <a:avLst/>
          </a:prstGeom>
          <a:noFill/>
        </p:spPr>
        <p:txBody>
          <a:bodyPr wrap="square" rtlCol="0">
            <a:spAutoFit/>
          </a:bodyPr>
          <a:lstStyle/>
          <a:p>
            <a:r>
              <a:rPr lang="de-DE" sz="1200" b="1" dirty="0"/>
              <a:t>Weißer Burgunder „Ried Lusthausberg“ Reserve, Weingut Müller </a:t>
            </a:r>
            <a:r>
              <a:rPr lang="de-AT" sz="1200" b="1" baseline="30000" dirty="0"/>
              <a:t>O</a:t>
            </a:r>
            <a:r>
              <a:rPr lang="de-AT" sz="1200" b="1" baseline="30000" dirty="0">
                <a:solidFill>
                  <a:srgbClr val="FFC000"/>
                </a:solidFill>
              </a:rPr>
              <a:t>	</a:t>
            </a:r>
            <a:r>
              <a:rPr lang="de-AT" sz="1200" dirty="0">
                <a:solidFill>
                  <a:srgbClr val="FFC000"/>
                </a:solidFill>
              </a:rPr>
              <a:t>	</a:t>
            </a:r>
            <a:r>
              <a:rPr lang="de-AT" sz="1200" dirty="0"/>
              <a:t>60,00</a:t>
            </a:r>
          </a:p>
          <a:p>
            <a:endParaRPr lang="de-AT" sz="600" dirty="0">
              <a:solidFill>
                <a:srgbClr val="FFC000"/>
              </a:solidFill>
            </a:endParaRPr>
          </a:p>
          <a:p>
            <a:r>
              <a:rPr lang="de-AT" sz="1200" dirty="0" err="1"/>
              <a:t>Krusetten</a:t>
            </a:r>
            <a:r>
              <a:rPr lang="de-AT" sz="1200" dirty="0"/>
              <a:t>, Niederösterreich</a:t>
            </a:r>
          </a:p>
          <a:p>
            <a:r>
              <a:rPr lang="de-AT" sz="1200" dirty="0">
                <a:solidFill>
                  <a:schemeClr val="bg1">
                    <a:lumMod val="50000"/>
                  </a:schemeClr>
                </a:solidFill>
              </a:rPr>
              <a:t>Die Hangterrassen mit der starken Exposition zur Donau und dem vorkommenden, kalkhaltigen </a:t>
            </a:r>
            <a:r>
              <a:rPr lang="de-AT" sz="1200" dirty="0" err="1">
                <a:solidFill>
                  <a:schemeClr val="bg1">
                    <a:lumMod val="50000"/>
                  </a:schemeClr>
                </a:solidFill>
              </a:rPr>
              <a:t>Konglomeratgestein</a:t>
            </a:r>
            <a:r>
              <a:rPr lang="de-AT" sz="1200" dirty="0">
                <a:solidFill>
                  <a:schemeClr val="bg1">
                    <a:lumMod val="50000"/>
                  </a:schemeClr>
                </a:solidFill>
              </a:rPr>
              <a:t> eignen sich perfekt für den </a:t>
            </a:r>
            <a:r>
              <a:rPr lang="de-AT" sz="1200" dirty="0" err="1">
                <a:solidFill>
                  <a:schemeClr val="bg1">
                    <a:lumMod val="50000"/>
                  </a:schemeClr>
                </a:solidFill>
              </a:rPr>
              <a:t>burgunder</a:t>
            </a:r>
            <a:r>
              <a:rPr lang="de-AT" sz="1200" dirty="0">
                <a:solidFill>
                  <a:schemeClr val="bg1">
                    <a:lumMod val="50000"/>
                  </a:schemeClr>
                </a:solidFill>
              </a:rPr>
              <a:t>. So entfaltet sich ein blumiges Duftspiel in der Nase und reife Birnennoten am Gaumen.</a:t>
            </a:r>
          </a:p>
          <a:p>
            <a:endParaRPr lang="de-AT" sz="1200" dirty="0"/>
          </a:p>
        </p:txBody>
      </p:sp>
      <p:cxnSp>
        <p:nvCxnSpPr>
          <p:cNvPr id="6" name="Gewinkelte Verbindung 19">
            <a:extLst>
              <a:ext uri="{FF2B5EF4-FFF2-40B4-BE49-F238E27FC236}">
                <a16:creationId xmlns:a16="http://schemas.microsoft.com/office/drawing/2014/main" id="{0E2C5DBA-4340-13DF-A6E4-ABFE1D15E11A}"/>
              </a:ext>
            </a:extLst>
          </p:cNvPr>
          <p:cNvCxnSpPr>
            <a:cxnSpLocks/>
          </p:cNvCxnSpPr>
          <p:nvPr/>
        </p:nvCxnSpPr>
        <p:spPr>
          <a:xfrm>
            <a:off x="778104" y="2872736"/>
            <a:ext cx="7971963" cy="300000"/>
          </a:xfrm>
          <a:prstGeom prst="bentConnector3">
            <a:avLst>
              <a:gd name="adj1" fmla="val 100018"/>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feld 20">
            <a:extLst>
              <a:ext uri="{FF2B5EF4-FFF2-40B4-BE49-F238E27FC236}">
                <a16:creationId xmlns:a16="http://schemas.microsoft.com/office/drawing/2014/main" id="{6D30BB27-4F78-222D-4DD9-8E5B4B91A8FA}"/>
              </a:ext>
            </a:extLst>
          </p:cNvPr>
          <p:cNvSpPr txBox="1"/>
          <p:nvPr/>
        </p:nvSpPr>
        <p:spPr>
          <a:xfrm>
            <a:off x="693821" y="5861182"/>
            <a:ext cx="6582884" cy="1107996"/>
          </a:xfrm>
          <a:prstGeom prst="rect">
            <a:avLst/>
          </a:prstGeom>
          <a:noFill/>
        </p:spPr>
        <p:txBody>
          <a:bodyPr wrap="square" rtlCol="0">
            <a:spAutoFit/>
          </a:bodyPr>
          <a:lstStyle/>
          <a:p>
            <a:r>
              <a:rPr lang="de-DE" sz="1200" b="1" dirty="0"/>
              <a:t>Spätlese, Weingut </a:t>
            </a:r>
            <a:r>
              <a:rPr lang="de-DE" sz="1200" b="1" dirty="0" err="1"/>
              <a:t>Tschida</a:t>
            </a:r>
            <a:r>
              <a:rPr lang="de-DE" sz="1200" b="1" dirty="0"/>
              <a:t> </a:t>
            </a:r>
            <a:r>
              <a:rPr lang="de-AT" sz="1200" b="1" baseline="30000" dirty="0"/>
              <a:t>O</a:t>
            </a:r>
            <a:r>
              <a:rPr lang="de-AT" sz="1200" b="1" baseline="30000" dirty="0">
                <a:solidFill>
                  <a:srgbClr val="FFC000"/>
                </a:solidFill>
              </a:rPr>
              <a:t>	</a:t>
            </a:r>
            <a:r>
              <a:rPr lang="de-AT" sz="1200" dirty="0">
                <a:solidFill>
                  <a:srgbClr val="FFC000"/>
                </a:solidFill>
              </a:rPr>
              <a:t>				</a:t>
            </a:r>
            <a:r>
              <a:rPr lang="de-AT" sz="1200" dirty="0"/>
              <a:t>45,00</a:t>
            </a:r>
          </a:p>
          <a:p>
            <a:endParaRPr lang="de-AT" sz="600" dirty="0">
              <a:solidFill>
                <a:srgbClr val="FFC000"/>
              </a:solidFill>
            </a:endParaRPr>
          </a:p>
          <a:p>
            <a:r>
              <a:rPr lang="de-AT" sz="1200" dirty="0"/>
              <a:t>Illmitz, Burgenland</a:t>
            </a:r>
          </a:p>
          <a:p>
            <a:r>
              <a:rPr lang="de-DE" sz="1200" dirty="0">
                <a:solidFill>
                  <a:schemeClr val="bg1">
                    <a:lumMod val="50000"/>
                  </a:schemeClr>
                </a:solidFill>
              </a:rPr>
              <a:t>Würzig-filigranes Bukett, kühle Steinfrucht und Kernobstnuancen gesellen sich dazu, seidige Fülle umwirbt das einnehmend zartcremige und lebendige Mundgefühl, orange </a:t>
            </a:r>
            <a:r>
              <a:rPr lang="de-DE" sz="1200" dirty="0" err="1">
                <a:solidFill>
                  <a:schemeClr val="bg1">
                    <a:lumMod val="50000"/>
                  </a:schemeClr>
                </a:solidFill>
              </a:rPr>
              <a:t>Tropik</a:t>
            </a:r>
            <a:r>
              <a:rPr lang="de-DE" sz="1200" dirty="0">
                <a:solidFill>
                  <a:schemeClr val="bg1">
                    <a:lumMod val="50000"/>
                  </a:schemeClr>
                </a:solidFill>
              </a:rPr>
              <a:t> findet sich im Ausklang. </a:t>
            </a:r>
            <a:endParaRPr lang="de-AT" sz="1200" dirty="0">
              <a:solidFill>
                <a:schemeClr val="bg1">
                  <a:lumMod val="50000"/>
                </a:schemeClr>
              </a:solidFill>
            </a:endParaRPr>
          </a:p>
        </p:txBody>
      </p:sp>
      <p:cxnSp>
        <p:nvCxnSpPr>
          <p:cNvPr id="25" name="Gewinkelte Verbindung 25">
            <a:extLst>
              <a:ext uri="{FF2B5EF4-FFF2-40B4-BE49-F238E27FC236}">
                <a16:creationId xmlns:a16="http://schemas.microsoft.com/office/drawing/2014/main" id="{539AA86F-B62A-A245-C9C8-F0BBE1089E16}"/>
              </a:ext>
            </a:extLst>
          </p:cNvPr>
          <p:cNvCxnSpPr>
            <a:cxnSpLocks/>
          </p:cNvCxnSpPr>
          <p:nvPr/>
        </p:nvCxnSpPr>
        <p:spPr>
          <a:xfrm flipV="1">
            <a:off x="778104" y="3853502"/>
            <a:ext cx="8812463" cy="2286341"/>
          </a:xfrm>
          <a:prstGeom prst="bentConnector3">
            <a:avLst>
              <a:gd name="adj1" fmla="val 100023"/>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0256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93821" y="1462455"/>
            <a:ext cx="6582884" cy="1107996"/>
          </a:xfrm>
          <a:prstGeom prst="rect">
            <a:avLst/>
          </a:prstGeom>
          <a:noFill/>
        </p:spPr>
        <p:txBody>
          <a:bodyPr wrap="square" rtlCol="0">
            <a:spAutoFit/>
          </a:bodyPr>
          <a:lstStyle/>
          <a:p>
            <a:r>
              <a:rPr lang="de-DE" sz="1200" b="1" dirty="0"/>
              <a:t>Sauvignon Blanc, Weingut Schauer </a:t>
            </a:r>
            <a:r>
              <a:rPr lang="de-AT" sz="1200" b="1" baseline="30000" dirty="0"/>
              <a:t>O </a:t>
            </a:r>
            <a:r>
              <a:rPr lang="de-AT" sz="1200" b="1" dirty="0"/>
              <a:t>DAC	</a:t>
            </a:r>
            <a:r>
              <a:rPr lang="de-AT" sz="1200" dirty="0">
                <a:solidFill>
                  <a:schemeClr val="accent2"/>
                </a:solidFill>
              </a:rPr>
              <a:t>			</a:t>
            </a:r>
            <a:r>
              <a:rPr lang="de-AT" sz="1200" dirty="0"/>
              <a:t>60,00</a:t>
            </a:r>
            <a:endParaRPr lang="de-AT" sz="600" dirty="0"/>
          </a:p>
          <a:p>
            <a:pPr fontAlgn="base"/>
            <a:endParaRPr lang="de-DE" sz="600" dirty="0">
              <a:solidFill>
                <a:schemeClr val="accent2"/>
              </a:solidFill>
            </a:endParaRPr>
          </a:p>
          <a:p>
            <a:pPr fontAlgn="base"/>
            <a:r>
              <a:rPr lang="de-DE" sz="1200" dirty="0" err="1"/>
              <a:t>Kitzeck</a:t>
            </a:r>
            <a:r>
              <a:rPr lang="de-DE" sz="1200" dirty="0"/>
              <a:t> im </a:t>
            </a:r>
            <a:r>
              <a:rPr lang="de-DE" sz="1200" dirty="0" err="1"/>
              <a:t>Sausal</a:t>
            </a:r>
            <a:r>
              <a:rPr lang="de-DE" sz="1200" dirty="0"/>
              <a:t>, Niederösterreich</a:t>
            </a:r>
            <a:endParaRPr lang="de-AT" sz="1200" dirty="0"/>
          </a:p>
          <a:p>
            <a:r>
              <a:rPr lang="de-AT" sz="1200" dirty="0">
                <a:solidFill>
                  <a:schemeClr val="bg1">
                    <a:lumMod val="50000"/>
                  </a:schemeClr>
                </a:solidFill>
              </a:rPr>
              <a:t>Mittleres Grüngelb, in der Nase helle Tropenfrucht, zart nach </a:t>
            </a:r>
            <a:r>
              <a:rPr lang="de-AT" sz="1200" dirty="0" err="1">
                <a:solidFill>
                  <a:schemeClr val="bg1">
                    <a:lumMod val="50000"/>
                  </a:schemeClr>
                </a:solidFill>
              </a:rPr>
              <a:t>Grapefruitzesten</a:t>
            </a:r>
            <a:r>
              <a:rPr lang="de-AT" sz="1200" dirty="0">
                <a:solidFill>
                  <a:schemeClr val="bg1">
                    <a:lumMod val="50000"/>
                  </a:schemeClr>
                </a:solidFill>
              </a:rPr>
              <a:t>, etwas Cassis, am Gaumen feine gelbe Frucht, etwas Pfirsich und Ananas, lebendiger Säurebogen, leichtfüßig und doch druckvoll</a:t>
            </a:r>
          </a:p>
        </p:txBody>
      </p:sp>
      <p:grpSp>
        <p:nvGrpSpPr>
          <p:cNvPr id="8" name="Gruppieren 7"/>
          <p:cNvGrpSpPr/>
          <p:nvPr/>
        </p:nvGrpSpPr>
        <p:grpSpPr>
          <a:xfrm>
            <a:off x="4221483" y="2547928"/>
            <a:ext cx="5641759" cy="2899975"/>
            <a:chOff x="0" y="0"/>
            <a:chExt cx="5016079" cy="2579043"/>
          </a:xfrm>
        </p:grpSpPr>
        <p:sp>
          <p:nvSpPr>
            <p:cNvPr id="9" name="Freihandform 8"/>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10" name="Freihandform 9"/>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11" name="Freihandform 10"/>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12" name="Freihandform 11"/>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13" name="Freihandform 12"/>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cxnSp>
        <p:nvCxnSpPr>
          <p:cNvPr id="6" name="Gewinkelte Verbindung 5"/>
          <p:cNvCxnSpPr>
            <a:cxnSpLocks/>
          </p:cNvCxnSpPr>
          <p:nvPr/>
        </p:nvCxnSpPr>
        <p:spPr>
          <a:xfrm>
            <a:off x="797154" y="2829014"/>
            <a:ext cx="7969390" cy="2200186"/>
          </a:xfrm>
          <a:prstGeom prst="bentConnector3">
            <a:avLst>
              <a:gd name="adj1" fmla="val 100048"/>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697832" y="324351"/>
            <a:ext cx="9589168" cy="1138773"/>
          </a:xfrm>
          <a:prstGeom prst="rect">
            <a:avLst/>
          </a:prstGeom>
          <a:noFill/>
        </p:spPr>
        <p:txBody>
          <a:bodyPr wrap="square" rtlCol="0">
            <a:spAutoFit/>
          </a:bodyPr>
          <a:lstStyle/>
          <a:p>
            <a:pPr algn="ctr"/>
            <a:r>
              <a:rPr lang="de-DE" sz="2200" dirty="0"/>
              <a:t>Wein aus Österreich</a:t>
            </a:r>
          </a:p>
          <a:p>
            <a:r>
              <a:rPr lang="de-DE" sz="2200" dirty="0"/>
              <a:t>Unsere Flaschenweine</a:t>
            </a:r>
          </a:p>
          <a:p>
            <a:endParaRPr lang="de-DE" sz="1200" dirty="0"/>
          </a:p>
          <a:p>
            <a:r>
              <a:rPr lang="de-AT" sz="1200" b="1" dirty="0"/>
              <a:t>Weißwein, </a:t>
            </a:r>
            <a:r>
              <a:rPr lang="de-AT" sz="1200" b="1" dirty="0" err="1"/>
              <a:t>Cuveé</a:t>
            </a:r>
            <a:r>
              <a:rPr lang="de-AT" sz="1200" b="1" dirty="0"/>
              <a:t> &amp; Rosé</a:t>
            </a:r>
            <a:r>
              <a:rPr lang="de-DE" sz="1200" dirty="0"/>
              <a:t>					0,75 l Flasche	</a:t>
            </a:r>
          </a:p>
        </p:txBody>
      </p:sp>
      <p:sp>
        <p:nvSpPr>
          <p:cNvPr id="16" name="Textfeld 15"/>
          <p:cNvSpPr txBox="1"/>
          <p:nvPr/>
        </p:nvSpPr>
        <p:spPr>
          <a:xfrm>
            <a:off x="687195" y="3684721"/>
            <a:ext cx="6582884" cy="923330"/>
          </a:xfrm>
          <a:prstGeom prst="rect">
            <a:avLst/>
          </a:prstGeom>
          <a:noFill/>
        </p:spPr>
        <p:txBody>
          <a:bodyPr wrap="square" rtlCol="0">
            <a:spAutoFit/>
          </a:bodyPr>
          <a:lstStyle/>
          <a:p>
            <a:r>
              <a:rPr lang="de-DE" sz="1200" b="1" dirty="0"/>
              <a:t>Weißwein </a:t>
            </a:r>
            <a:r>
              <a:rPr lang="de-DE" sz="1200" b="1" dirty="0" err="1"/>
              <a:t>Cuvée</a:t>
            </a:r>
            <a:r>
              <a:rPr lang="de-DE" sz="1200" b="1" dirty="0"/>
              <a:t> aus typisch steirischen Rebsorten, Erwin </a:t>
            </a:r>
            <a:r>
              <a:rPr lang="de-DE" sz="1200" b="1" dirty="0" err="1"/>
              <a:t>Sabathi</a:t>
            </a:r>
            <a:r>
              <a:rPr lang="de-DE" sz="1200" b="1" dirty="0"/>
              <a:t> </a:t>
            </a:r>
            <a:r>
              <a:rPr lang="de-AT" sz="1200" b="1" baseline="30000" dirty="0"/>
              <a:t>O </a:t>
            </a:r>
            <a:r>
              <a:rPr lang="de-AT" sz="1200" b="1" dirty="0">
                <a:solidFill>
                  <a:srgbClr val="FFC000"/>
                </a:solidFill>
              </a:rPr>
              <a:t>	</a:t>
            </a:r>
            <a:r>
              <a:rPr lang="de-AT" sz="1200" dirty="0">
                <a:solidFill>
                  <a:srgbClr val="FFC000"/>
                </a:solidFill>
              </a:rPr>
              <a:t>	</a:t>
            </a:r>
            <a:r>
              <a:rPr lang="de-AT" sz="1200" dirty="0"/>
              <a:t>40,00</a:t>
            </a:r>
          </a:p>
          <a:p>
            <a:endParaRPr lang="de-AT" sz="600" dirty="0">
              <a:solidFill>
                <a:srgbClr val="FFC000"/>
              </a:solidFill>
            </a:endParaRPr>
          </a:p>
          <a:p>
            <a:pPr fontAlgn="base"/>
            <a:r>
              <a:rPr lang="de-DE" sz="1200" dirty="0" err="1"/>
              <a:t>Leutschach</a:t>
            </a:r>
            <a:r>
              <a:rPr lang="de-DE" sz="1200" dirty="0"/>
              <a:t>, Südsteiermark</a:t>
            </a:r>
            <a:endParaRPr lang="de-AT" sz="1200" dirty="0"/>
          </a:p>
          <a:p>
            <a:r>
              <a:rPr lang="de-DE" sz="1200" dirty="0">
                <a:solidFill>
                  <a:schemeClr val="bg1">
                    <a:lumMod val="50000"/>
                  </a:schemeClr>
                </a:solidFill>
              </a:rPr>
              <a:t>Ungemein aromatischer Geschmack nach weißen Birnen und Steinobst, saftig und beschwingt mit lebendiger Säure, sehr aromatisch, balanciert und erfrischend.</a:t>
            </a:r>
            <a:endParaRPr lang="de-AT" sz="1200" dirty="0">
              <a:solidFill>
                <a:schemeClr val="bg1">
                  <a:lumMod val="50000"/>
                </a:schemeClr>
              </a:solidFill>
            </a:endParaRPr>
          </a:p>
        </p:txBody>
      </p:sp>
      <p:cxnSp>
        <p:nvCxnSpPr>
          <p:cNvPr id="17" name="Gewinkelte Verbindung 16"/>
          <p:cNvCxnSpPr>
            <a:cxnSpLocks/>
          </p:cNvCxnSpPr>
          <p:nvPr/>
        </p:nvCxnSpPr>
        <p:spPr>
          <a:xfrm>
            <a:off x="778104" y="3971109"/>
            <a:ext cx="7832496" cy="1077141"/>
          </a:xfrm>
          <a:prstGeom prst="bentConnector3">
            <a:avLst>
              <a:gd name="adj1" fmla="val 99922"/>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fik 2" descr="Ein Bild, das Schwarz, Dunkelheit enthält.&#10;&#10;Automatisch generierte Beschreibung">
            <a:extLst>
              <a:ext uri="{FF2B5EF4-FFF2-40B4-BE49-F238E27FC236}">
                <a16:creationId xmlns:a16="http://schemas.microsoft.com/office/drawing/2014/main" id="{017C308D-3134-648D-94D6-57C59DF84B73}"/>
              </a:ext>
            </a:extLst>
          </p:cNvPr>
          <p:cNvPicPr>
            <a:picLocks noChangeAspect="1"/>
          </p:cNvPicPr>
          <p:nvPr/>
        </p:nvPicPr>
        <p:blipFill>
          <a:blip r:embed="rId2"/>
          <a:stretch>
            <a:fillRect/>
          </a:stretch>
        </p:blipFill>
        <p:spPr>
          <a:xfrm>
            <a:off x="5100464" y="3909513"/>
            <a:ext cx="245442" cy="242348"/>
          </a:xfrm>
          <a:prstGeom prst="rect">
            <a:avLst/>
          </a:prstGeom>
        </p:spPr>
      </p:pic>
      <p:sp>
        <p:nvSpPr>
          <p:cNvPr id="15" name="Textfeld 14">
            <a:extLst>
              <a:ext uri="{FF2B5EF4-FFF2-40B4-BE49-F238E27FC236}">
                <a16:creationId xmlns:a16="http://schemas.microsoft.com/office/drawing/2014/main" id="{1B7B286E-818B-B8AC-B12D-9539451A550F}"/>
              </a:ext>
            </a:extLst>
          </p:cNvPr>
          <p:cNvSpPr txBox="1"/>
          <p:nvPr/>
        </p:nvSpPr>
        <p:spPr>
          <a:xfrm>
            <a:off x="693821" y="4672720"/>
            <a:ext cx="6582884" cy="1292662"/>
          </a:xfrm>
          <a:prstGeom prst="rect">
            <a:avLst/>
          </a:prstGeom>
          <a:noFill/>
        </p:spPr>
        <p:txBody>
          <a:bodyPr wrap="square" rtlCol="0">
            <a:spAutoFit/>
          </a:bodyPr>
          <a:lstStyle/>
          <a:p>
            <a:r>
              <a:rPr lang="de-DE" sz="1200" b="1" dirty="0"/>
              <a:t>Rosé, Weingut </a:t>
            </a:r>
            <a:r>
              <a:rPr lang="de-DE" sz="1200" b="1" dirty="0" err="1"/>
              <a:t>Salzl</a:t>
            </a:r>
            <a:r>
              <a:rPr lang="de-DE" sz="1200" b="1" dirty="0"/>
              <a:t> </a:t>
            </a:r>
            <a:r>
              <a:rPr lang="de-AT" sz="1200" b="1" baseline="30000" dirty="0"/>
              <a:t>O </a:t>
            </a:r>
            <a:r>
              <a:rPr lang="de-AT" sz="1200" b="1" dirty="0">
                <a:solidFill>
                  <a:srgbClr val="FFC000"/>
                </a:solidFill>
              </a:rPr>
              <a:t>	</a:t>
            </a:r>
            <a:r>
              <a:rPr lang="de-AT" sz="1200" dirty="0">
                <a:solidFill>
                  <a:srgbClr val="FFC000"/>
                </a:solidFill>
              </a:rPr>
              <a:t>				</a:t>
            </a:r>
            <a:r>
              <a:rPr lang="de-AT" sz="1200" dirty="0"/>
              <a:t>33,00</a:t>
            </a:r>
          </a:p>
          <a:p>
            <a:endParaRPr lang="de-AT" sz="600" dirty="0">
              <a:solidFill>
                <a:srgbClr val="FFC000"/>
              </a:solidFill>
            </a:endParaRPr>
          </a:p>
          <a:p>
            <a:pPr fontAlgn="base"/>
            <a:r>
              <a:rPr lang="de-DE" sz="1200" dirty="0" err="1"/>
              <a:t>Ilmitz</a:t>
            </a:r>
            <a:r>
              <a:rPr lang="de-DE" sz="1200" dirty="0"/>
              <a:t>, Burgenland</a:t>
            </a:r>
            <a:endParaRPr lang="de-AT" sz="1200" dirty="0"/>
          </a:p>
          <a:p>
            <a:r>
              <a:rPr lang="de-DE" sz="1200" dirty="0">
                <a:solidFill>
                  <a:schemeClr val="bg1">
                    <a:lumMod val="50000"/>
                  </a:schemeClr>
                </a:solidFill>
              </a:rPr>
              <a:t>Zartes, strahlendes Lachsrosa, in der Nase fruchtig nach Waldbeeren, Kirschen, Himbeeren, Ribisel, Orangen, fein würzig nach Teeblättern und Steppenkräutern, am Gaumen frisch und harmonisch mit viel reifer Frucht, einladender Säure und einem cremigen Schmelz unterlegt mit feiner Würze, Powidl, Weichsel, etwas Kamille, </a:t>
            </a:r>
            <a:r>
              <a:rPr lang="de-DE" sz="1200" dirty="0" err="1">
                <a:solidFill>
                  <a:schemeClr val="bg1">
                    <a:lumMod val="50000"/>
                  </a:schemeClr>
                </a:solidFill>
              </a:rPr>
              <a:t>Grapfruit</a:t>
            </a:r>
            <a:r>
              <a:rPr lang="de-DE" sz="1200" dirty="0">
                <a:solidFill>
                  <a:schemeClr val="bg1">
                    <a:lumMod val="50000"/>
                  </a:schemeClr>
                </a:solidFill>
              </a:rPr>
              <a:t>, Gummibären, etwas nach Rosen, Feigen, leicht salzige </a:t>
            </a:r>
            <a:r>
              <a:rPr lang="de-DE" sz="1200" dirty="0" err="1">
                <a:solidFill>
                  <a:schemeClr val="bg1">
                    <a:lumMod val="50000"/>
                  </a:schemeClr>
                </a:solidFill>
              </a:rPr>
              <a:t>Mineralik</a:t>
            </a:r>
            <a:r>
              <a:rPr lang="de-DE" sz="1200" dirty="0">
                <a:solidFill>
                  <a:schemeClr val="bg1">
                    <a:lumMod val="50000"/>
                  </a:schemeClr>
                </a:solidFill>
              </a:rPr>
              <a:t>.</a:t>
            </a:r>
            <a:endParaRPr lang="de-AT" sz="1200" dirty="0">
              <a:solidFill>
                <a:schemeClr val="bg1">
                  <a:lumMod val="50000"/>
                </a:schemeClr>
              </a:solidFill>
            </a:endParaRPr>
          </a:p>
        </p:txBody>
      </p:sp>
      <p:sp>
        <p:nvSpPr>
          <p:cNvPr id="19" name="Textfeld 18">
            <a:extLst>
              <a:ext uri="{FF2B5EF4-FFF2-40B4-BE49-F238E27FC236}">
                <a16:creationId xmlns:a16="http://schemas.microsoft.com/office/drawing/2014/main" id="{D10AC99D-372A-849E-52E3-0487628E7D01}"/>
              </a:ext>
            </a:extLst>
          </p:cNvPr>
          <p:cNvSpPr txBox="1"/>
          <p:nvPr/>
        </p:nvSpPr>
        <p:spPr>
          <a:xfrm>
            <a:off x="687195" y="2564298"/>
            <a:ext cx="6582884" cy="1107996"/>
          </a:xfrm>
          <a:prstGeom prst="rect">
            <a:avLst/>
          </a:prstGeom>
          <a:noFill/>
        </p:spPr>
        <p:txBody>
          <a:bodyPr wrap="square" rtlCol="0">
            <a:spAutoFit/>
          </a:bodyPr>
          <a:lstStyle/>
          <a:p>
            <a:r>
              <a:rPr lang="de-DE" sz="1200" b="1" dirty="0"/>
              <a:t>Weißwein Cuvée „Steirischer Spiegel“, Weingut Polz </a:t>
            </a:r>
            <a:r>
              <a:rPr lang="de-AT" sz="1200" b="1" baseline="30000" dirty="0"/>
              <a:t>O</a:t>
            </a:r>
            <a:r>
              <a:rPr lang="de-AT" sz="1200" b="1" dirty="0"/>
              <a:t>	</a:t>
            </a:r>
            <a:r>
              <a:rPr lang="de-AT" sz="1200" dirty="0">
                <a:solidFill>
                  <a:schemeClr val="accent2"/>
                </a:solidFill>
              </a:rPr>
              <a:t>		</a:t>
            </a:r>
            <a:r>
              <a:rPr lang="de-AT" sz="1200" dirty="0"/>
              <a:t>35,00</a:t>
            </a:r>
            <a:endParaRPr lang="de-AT" sz="600" dirty="0"/>
          </a:p>
          <a:p>
            <a:pPr fontAlgn="base"/>
            <a:endParaRPr lang="de-DE" sz="600" dirty="0">
              <a:solidFill>
                <a:schemeClr val="accent2"/>
              </a:solidFill>
            </a:endParaRPr>
          </a:p>
          <a:p>
            <a:pPr fontAlgn="base"/>
            <a:r>
              <a:rPr lang="de-DE" sz="1200" dirty="0"/>
              <a:t>Straß, Südsteiermark</a:t>
            </a:r>
            <a:endParaRPr lang="de-AT" sz="1200" dirty="0"/>
          </a:p>
          <a:p>
            <a:r>
              <a:rPr lang="de-AT" sz="1200" dirty="0">
                <a:solidFill>
                  <a:schemeClr val="bg1">
                    <a:lumMod val="50000"/>
                  </a:schemeClr>
                </a:solidFill>
              </a:rPr>
              <a:t>Funkelndes Grüngelb; </a:t>
            </a:r>
            <a:r>
              <a:rPr lang="de-AT" sz="1200" dirty="0" err="1">
                <a:solidFill>
                  <a:schemeClr val="bg1">
                    <a:lumMod val="50000"/>
                  </a:schemeClr>
                </a:solidFill>
              </a:rPr>
              <a:t>florale</a:t>
            </a:r>
            <a:r>
              <a:rPr lang="de-AT" sz="1200" dirty="0">
                <a:solidFill>
                  <a:schemeClr val="bg1">
                    <a:lumMod val="50000"/>
                  </a:schemeClr>
                </a:solidFill>
              </a:rPr>
              <a:t> Aromen gepaart mit etwas Holler; lebendiger Gaumen - trinkanimierende Säure - saftiger Apfel und frische Kräuter; leichtfüßige </a:t>
            </a:r>
            <a:r>
              <a:rPr lang="de-AT" sz="1200" dirty="0" err="1">
                <a:solidFill>
                  <a:schemeClr val="bg1">
                    <a:lumMod val="50000"/>
                  </a:schemeClr>
                </a:solidFill>
              </a:rPr>
              <a:t>Cuvee</a:t>
            </a:r>
            <a:r>
              <a:rPr lang="de-AT" sz="1200" dirty="0">
                <a:solidFill>
                  <a:schemeClr val="bg1">
                    <a:lumMod val="50000"/>
                  </a:schemeClr>
                </a:solidFill>
              </a:rPr>
              <a:t> aus Riesling und Sauvignon Blanc. Sommerwein</a:t>
            </a:r>
          </a:p>
        </p:txBody>
      </p:sp>
      <p:cxnSp>
        <p:nvCxnSpPr>
          <p:cNvPr id="22" name="Gewinkelte Verbindung 5">
            <a:extLst>
              <a:ext uri="{FF2B5EF4-FFF2-40B4-BE49-F238E27FC236}">
                <a16:creationId xmlns:a16="http://schemas.microsoft.com/office/drawing/2014/main" id="{085D7260-6A6A-79F8-FAF0-56E3763E04BC}"/>
              </a:ext>
            </a:extLst>
          </p:cNvPr>
          <p:cNvCxnSpPr>
            <a:cxnSpLocks/>
          </p:cNvCxnSpPr>
          <p:nvPr/>
        </p:nvCxnSpPr>
        <p:spPr>
          <a:xfrm>
            <a:off x="797154" y="1727687"/>
            <a:ext cx="7856294" cy="3258551"/>
          </a:xfrm>
          <a:prstGeom prst="bentConnector3">
            <a:avLst>
              <a:gd name="adj1" fmla="val 10003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ewinkelte Verbindung 16">
            <a:extLst>
              <a:ext uri="{FF2B5EF4-FFF2-40B4-BE49-F238E27FC236}">
                <a16:creationId xmlns:a16="http://schemas.microsoft.com/office/drawing/2014/main" id="{72C3C63D-4B77-DEB0-0218-3CED66F4C1CF}"/>
              </a:ext>
            </a:extLst>
          </p:cNvPr>
          <p:cNvCxnSpPr>
            <a:cxnSpLocks/>
          </p:cNvCxnSpPr>
          <p:nvPr/>
        </p:nvCxnSpPr>
        <p:spPr>
          <a:xfrm flipV="1">
            <a:off x="778104" y="3838880"/>
            <a:ext cx="8829446" cy="1084829"/>
          </a:xfrm>
          <a:prstGeom prst="bentConnector3">
            <a:avLst>
              <a:gd name="adj1" fmla="val 100006"/>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Rechteck 30">
            <a:extLst>
              <a:ext uri="{FF2B5EF4-FFF2-40B4-BE49-F238E27FC236}">
                <a16:creationId xmlns:a16="http://schemas.microsoft.com/office/drawing/2014/main" id="{E778C29E-2BF4-3175-586D-1C9C7D902BC8}"/>
              </a:ext>
            </a:extLst>
          </p:cNvPr>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32" name="Textfeld 31">
            <a:extLst>
              <a:ext uri="{FF2B5EF4-FFF2-40B4-BE49-F238E27FC236}">
                <a16:creationId xmlns:a16="http://schemas.microsoft.com/office/drawing/2014/main" id="{B136257F-CB9C-00E0-FE91-8A2D12E14699}"/>
              </a:ext>
            </a:extLst>
          </p:cNvPr>
          <p:cNvSpPr txBox="1"/>
          <p:nvPr/>
        </p:nvSpPr>
        <p:spPr>
          <a:xfrm>
            <a:off x="693821" y="6041474"/>
            <a:ext cx="6582884" cy="923330"/>
          </a:xfrm>
          <a:prstGeom prst="rect">
            <a:avLst/>
          </a:prstGeom>
          <a:noFill/>
        </p:spPr>
        <p:txBody>
          <a:bodyPr wrap="square" rtlCol="0">
            <a:spAutoFit/>
          </a:bodyPr>
          <a:lstStyle/>
          <a:p>
            <a:r>
              <a:rPr lang="de-DE" sz="1200" b="1" dirty="0"/>
              <a:t>Rosé, Weingut Malat </a:t>
            </a:r>
            <a:r>
              <a:rPr lang="de-AT" sz="1200" b="1" baseline="30000" dirty="0"/>
              <a:t>O </a:t>
            </a:r>
            <a:r>
              <a:rPr lang="de-AT" sz="1200" b="1" dirty="0">
                <a:solidFill>
                  <a:srgbClr val="FFC000"/>
                </a:solidFill>
              </a:rPr>
              <a:t>	</a:t>
            </a:r>
            <a:r>
              <a:rPr lang="de-AT" sz="1200" dirty="0">
                <a:solidFill>
                  <a:srgbClr val="FFC000"/>
                </a:solidFill>
              </a:rPr>
              <a:t>				</a:t>
            </a:r>
            <a:r>
              <a:rPr lang="de-AT" sz="1200" dirty="0"/>
              <a:t>40,00</a:t>
            </a:r>
          </a:p>
          <a:p>
            <a:endParaRPr lang="de-AT" sz="600" dirty="0">
              <a:solidFill>
                <a:srgbClr val="FFC000"/>
              </a:solidFill>
            </a:endParaRPr>
          </a:p>
          <a:p>
            <a:pPr fontAlgn="base"/>
            <a:r>
              <a:rPr lang="de-DE" sz="1200" dirty="0" err="1"/>
              <a:t>Kremstal</a:t>
            </a:r>
            <a:r>
              <a:rPr lang="de-DE" sz="1200" dirty="0"/>
              <a:t>, Niederösterreich</a:t>
            </a:r>
            <a:endParaRPr lang="de-AT" sz="1200" dirty="0"/>
          </a:p>
          <a:p>
            <a:r>
              <a:rPr lang="de-DE" sz="1200" dirty="0">
                <a:solidFill>
                  <a:schemeClr val="bg1">
                    <a:lumMod val="50000"/>
                  </a:schemeClr>
                </a:solidFill>
              </a:rPr>
              <a:t>Zwiebelschalenfarbe, in der Nase schön </a:t>
            </a:r>
            <a:r>
              <a:rPr lang="de-DE" sz="1200" dirty="0" err="1">
                <a:solidFill>
                  <a:schemeClr val="bg1">
                    <a:lumMod val="50000"/>
                  </a:schemeClr>
                </a:solidFill>
              </a:rPr>
              <a:t>beerig</a:t>
            </a:r>
            <a:r>
              <a:rPr lang="de-DE" sz="1200" dirty="0">
                <a:solidFill>
                  <a:schemeClr val="bg1">
                    <a:lumMod val="50000"/>
                  </a:schemeClr>
                </a:solidFill>
              </a:rPr>
              <a:t>, durchwobene Frucht, Himbeernoten, feine Würze, am Gaumen animierende Aromatik, erfrischend, delikate Frucht im Abgang.</a:t>
            </a:r>
            <a:endParaRPr lang="de-AT" sz="1200" dirty="0">
              <a:solidFill>
                <a:schemeClr val="bg1">
                  <a:lumMod val="50000"/>
                </a:schemeClr>
              </a:solidFill>
            </a:endParaRPr>
          </a:p>
        </p:txBody>
      </p:sp>
      <p:cxnSp>
        <p:nvCxnSpPr>
          <p:cNvPr id="39" name="Gewinkelte Verbindung 16">
            <a:extLst>
              <a:ext uri="{FF2B5EF4-FFF2-40B4-BE49-F238E27FC236}">
                <a16:creationId xmlns:a16="http://schemas.microsoft.com/office/drawing/2014/main" id="{FA2CD9DD-DBAD-936D-0596-94424565BD4A}"/>
              </a:ext>
            </a:extLst>
          </p:cNvPr>
          <p:cNvCxnSpPr>
            <a:cxnSpLocks/>
          </p:cNvCxnSpPr>
          <p:nvPr/>
        </p:nvCxnSpPr>
        <p:spPr>
          <a:xfrm flipV="1">
            <a:off x="778104" y="2981496"/>
            <a:ext cx="7935209" cy="3348141"/>
          </a:xfrm>
          <a:prstGeom prst="bentConnector3">
            <a:avLst>
              <a:gd name="adj1" fmla="val 100044"/>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3800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6"/>
          <p:cNvSpPr txBox="1"/>
          <p:nvPr/>
        </p:nvSpPr>
        <p:spPr>
          <a:xfrm>
            <a:off x="697832" y="324351"/>
            <a:ext cx="9589168" cy="1138773"/>
          </a:xfrm>
          <a:prstGeom prst="rect">
            <a:avLst/>
          </a:prstGeom>
          <a:noFill/>
        </p:spPr>
        <p:txBody>
          <a:bodyPr wrap="square" rtlCol="0">
            <a:spAutoFit/>
          </a:bodyPr>
          <a:lstStyle/>
          <a:p>
            <a:pPr algn="ctr"/>
            <a:r>
              <a:rPr lang="de-DE" sz="2200" dirty="0"/>
              <a:t>Wein aus Österreich</a:t>
            </a:r>
          </a:p>
          <a:p>
            <a:r>
              <a:rPr lang="de-DE" sz="2200" dirty="0"/>
              <a:t>Unsere Flaschenweine</a:t>
            </a:r>
          </a:p>
          <a:p>
            <a:endParaRPr lang="de-DE" sz="1200" dirty="0"/>
          </a:p>
          <a:p>
            <a:r>
              <a:rPr lang="de-AT" sz="1200" b="1" dirty="0"/>
              <a:t>Rotwein </a:t>
            </a:r>
            <a:r>
              <a:rPr lang="de-DE" sz="1200" dirty="0"/>
              <a:t>						0,75 l Flasche	</a:t>
            </a:r>
          </a:p>
        </p:txBody>
      </p:sp>
      <p:grpSp>
        <p:nvGrpSpPr>
          <p:cNvPr id="18" name="Gruppieren 17"/>
          <p:cNvGrpSpPr/>
          <p:nvPr/>
        </p:nvGrpSpPr>
        <p:grpSpPr>
          <a:xfrm>
            <a:off x="4221483" y="2547928"/>
            <a:ext cx="5641759" cy="2899975"/>
            <a:chOff x="0" y="0"/>
            <a:chExt cx="5016079" cy="2579043"/>
          </a:xfrm>
        </p:grpSpPr>
        <p:sp>
          <p:nvSpPr>
            <p:cNvPr id="19" name="Freihandform 18"/>
            <p:cNvSpPr/>
            <p:nvPr/>
          </p:nvSpPr>
          <p:spPr>
            <a:xfrm>
              <a:off x="0" y="249979"/>
              <a:ext cx="3739830" cy="2329064"/>
            </a:xfrm>
            <a:custGeom>
              <a:avLst/>
              <a:gdLst>
                <a:gd name="connsiteX0" fmla="*/ 3378017 w 3739830"/>
                <a:gd name="connsiteY0" fmla="*/ 161172 h 2329064"/>
                <a:gd name="connsiteX1" fmla="*/ 3331969 w 3739830"/>
                <a:gd name="connsiteY1" fmla="*/ 157883 h 2329064"/>
                <a:gd name="connsiteX2" fmla="*/ 3312233 w 3739830"/>
                <a:gd name="connsiteY2" fmla="*/ 151304 h 2329064"/>
                <a:gd name="connsiteX3" fmla="*/ 3272763 w 3739830"/>
                <a:gd name="connsiteY3" fmla="*/ 154593 h 2329064"/>
                <a:gd name="connsiteX4" fmla="*/ 3269474 w 3739830"/>
                <a:gd name="connsiteY4" fmla="*/ 144726 h 2329064"/>
                <a:gd name="connsiteX5" fmla="*/ 3262895 w 3739830"/>
                <a:gd name="connsiteY5" fmla="*/ 138147 h 2329064"/>
                <a:gd name="connsiteX6" fmla="*/ 3243160 w 3739830"/>
                <a:gd name="connsiteY6" fmla="*/ 131569 h 2329064"/>
                <a:gd name="connsiteX7" fmla="*/ 3223425 w 3739830"/>
                <a:gd name="connsiteY7" fmla="*/ 134858 h 2329064"/>
                <a:gd name="connsiteX8" fmla="*/ 3220135 w 3739830"/>
                <a:gd name="connsiteY8" fmla="*/ 148015 h 2329064"/>
                <a:gd name="connsiteX9" fmla="*/ 3216846 w 3739830"/>
                <a:gd name="connsiteY9" fmla="*/ 177618 h 2329064"/>
                <a:gd name="connsiteX10" fmla="*/ 3206979 w 3739830"/>
                <a:gd name="connsiteY10" fmla="*/ 180907 h 2329064"/>
                <a:gd name="connsiteX11" fmla="*/ 3197111 w 3739830"/>
                <a:gd name="connsiteY11" fmla="*/ 187485 h 2329064"/>
                <a:gd name="connsiteX12" fmla="*/ 3183954 w 3739830"/>
                <a:gd name="connsiteY12" fmla="*/ 200642 h 2329064"/>
                <a:gd name="connsiteX13" fmla="*/ 3177376 w 3739830"/>
                <a:gd name="connsiteY13" fmla="*/ 207221 h 2329064"/>
                <a:gd name="connsiteX14" fmla="*/ 3147773 w 3739830"/>
                <a:gd name="connsiteY14" fmla="*/ 203931 h 2329064"/>
                <a:gd name="connsiteX15" fmla="*/ 3124748 w 3739830"/>
                <a:gd name="connsiteY15" fmla="*/ 197353 h 2329064"/>
                <a:gd name="connsiteX16" fmla="*/ 3108302 w 3739830"/>
                <a:gd name="connsiteY16" fmla="*/ 194064 h 2329064"/>
                <a:gd name="connsiteX17" fmla="*/ 3101724 w 3739830"/>
                <a:gd name="connsiteY17" fmla="*/ 187485 h 2329064"/>
                <a:gd name="connsiteX18" fmla="*/ 2993180 w 3739830"/>
                <a:gd name="connsiteY18" fmla="*/ 177618 h 2329064"/>
                <a:gd name="connsiteX19" fmla="*/ 2960288 w 3739830"/>
                <a:gd name="connsiteY19" fmla="*/ 148015 h 2329064"/>
                <a:gd name="connsiteX20" fmla="*/ 2947131 w 3739830"/>
                <a:gd name="connsiteY20" fmla="*/ 134858 h 2329064"/>
                <a:gd name="connsiteX21" fmla="*/ 2933974 w 3739830"/>
                <a:gd name="connsiteY21" fmla="*/ 95388 h 2329064"/>
                <a:gd name="connsiteX22" fmla="*/ 2930685 w 3739830"/>
                <a:gd name="connsiteY22" fmla="*/ 75652 h 2329064"/>
                <a:gd name="connsiteX23" fmla="*/ 2917528 w 3739830"/>
                <a:gd name="connsiteY23" fmla="*/ 69074 h 2329064"/>
                <a:gd name="connsiteX24" fmla="*/ 2881347 w 3739830"/>
                <a:gd name="connsiteY24" fmla="*/ 72363 h 2329064"/>
                <a:gd name="connsiteX25" fmla="*/ 2874769 w 3739830"/>
                <a:gd name="connsiteY25" fmla="*/ 62495 h 2329064"/>
                <a:gd name="connsiteX26" fmla="*/ 2858322 w 3739830"/>
                <a:gd name="connsiteY26" fmla="*/ 19736 h 2329064"/>
                <a:gd name="connsiteX27" fmla="*/ 2832009 w 3739830"/>
                <a:gd name="connsiteY27" fmla="*/ 0 h 2329064"/>
                <a:gd name="connsiteX28" fmla="*/ 2825430 w 3739830"/>
                <a:gd name="connsiteY28" fmla="*/ 6579 h 2329064"/>
                <a:gd name="connsiteX29" fmla="*/ 2815563 w 3739830"/>
                <a:gd name="connsiteY29" fmla="*/ 72363 h 2329064"/>
                <a:gd name="connsiteX30" fmla="*/ 2808984 w 3739830"/>
                <a:gd name="connsiteY30" fmla="*/ 105255 h 2329064"/>
                <a:gd name="connsiteX31" fmla="*/ 2805695 w 3739830"/>
                <a:gd name="connsiteY31" fmla="*/ 121701 h 2329064"/>
                <a:gd name="connsiteX32" fmla="*/ 2802406 w 3739830"/>
                <a:gd name="connsiteY32" fmla="*/ 197353 h 2329064"/>
                <a:gd name="connsiteX33" fmla="*/ 2776092 w 3739830"/>
                <a:gd name="connsiteY33" fmla="*/ 213799 h 2329064"/>
                <a:gd name="connsiteX34" fmla="*/ 2766225 w 3739830"/>
                <a:gd name="connsiteY34" fmla="*/ 217088 h 2329064"/>
                <a:gd name="connsiteX35" fmla="*/ 2762935 w 3739830"/>
                <a:gd name="connsiteY35" fmla="*/ 263137 h 2329064"/>
                <a:gd name="connsiteX36" fmla="*/ 2733333 w 3739830"/>
                <a:gd name="connsiteY36" fmla="*/ 256559 h 2329064"/>
                <a:gd name="connsiteX37" fmla="*/ 2730043 w 3739830"/>
                <a:gd name="connsiteY37" fmla="*/ 246691 h 2329064"/>
                <a:gd name="connsiteX38" fmla="*/ 2723465 w 3739830"/>
                <a:gd name="connsiteY38" fmla="*/ 233534 h 2329064"/>
                <a:gd name="connsiteX39" fmla="*/ 2690573 w 3739830"/>
                <a:gd name="connsiteY39" fmla="*/ 213799 h 2329064"/>
                <a:gd name="connsiteX40" fmla="*/ 2618210 w 3739830"/>
                <a:gd name="connsiteY40" fmla="*/ 220377 h 2329064"/>
                <a:gd name="connsiteX41" fmla="*/ 2608343 w 3739830"/>
                <a:gd name="connsiteY41" fmla="*/ 223667 h 2329064"/>
                <a:gd name="connsiteX42" fmla="*/ 2582029 w 3739830"/>
                <a:gd name="connsiteY42" fmla="*/ 233534 h 2329064"/>
                <a:gd name="connsiteX43" fmla="*/ 2578740 w 3739830"/>
                <a:gd name="connsiteY43" fmla="*/ 286162 h 2329064"/>
                <a:gd name="connsiteX44" fmla="*/ 2568872 w 3739830"/>
                <a:gd name="connsiteY44" fmla="*/ 322343 h 2329064"/>
                <a:gd name="connsiteX45" fmla="*/ 2562294 w 3739830"/>
                <a:gd name="connsiteY45" fmla="*/ 348657 h 2329064"/>
                <a:gd name="connsiteX46" fmla="*/ 2552426 w 3739830"/>
                <a:gd name="connsiteY46" fmla="*/ 374970 h 2329064"/>
                <a:gd name="connsiteX47" fmla="*/ 2549137 w 3739830"/>
                <a:gd name="connsiteY47" fmla="*/ 384838 h 2329064"/>
                <a:gd name="connsiteX48" fmla="*/ 2532691 w 3739830"/>
                <a:gd name="connsiteY48" fmla="*/ 401284 h 2329064"/>
                <a:gd name="connsiteX49" fmla="*/ 2529402 w 3739830"/>
                <a:gd name="connsiteY49" fmla="*/ 411152 h 2329064"/>
                <a:gd name="connsiteX50" fmla="*/ 2522823 w 3739830"/>
                <a:gd name="connsiteY50" fmla="*/ 417730 h 2329064"/>
                <a:gd name="connsiteX51" fmla="*/ 2509666 w 3739830"/>
                <a:gd name="connsiteY51" fmla="*/ 434176 h 2329064"/>
                <a:gd name="connsiteX52" fmla="*/ 2489931 w 3739830"/>
                <a:gd name="connsiteY52" fmla="*/ 444044 h 2329064"/>
                <a:gd name="connsiteX53" fmla="*/ 2460328 w 3739830"/>
                <a:gd name="connsiteY53" fmla="*/ 460490 h 2329064"/>
                <a:gd name="connsiteX54" fmla="*/ 2434015 w 3739830"/>
                <a:gd name="connsiteY54" fmla="*/ 463779 h 2329064"/>
                <a:gd name="connsiteX55" fmla="*/ 2414279 w 3739830"/>
                <a:gd name="connsiteY55" fmla="*/ 467068 h 2329064"/>
                <a:gd name="connsiteX56" fmla="*/ 2394544 w 3739830"/>
                <a:gd name="connsiteY56" fmla="*/ 473647 h 2329064"/>
                <a:gd name="connsiteX57" fmla="*/ 2332049 w 3739830"/>
                <a:gd name="connsiteY57" fmla="*/ 483514 h 2329064"/>
                <a:gd name="connsiteX58" fmla="*/ 2315603 w 3739830"/>
                <a:gd name="connsiteY58" fmla="*/ 496671 h 2329064"/>
                <a:gd name="connsiteX59" fmla="*/ 2305735 w 3739830"/>
                <a:gd name="connsiteY59" fmla="*/ 490093 h 2329064"/>
                <a:gd name="connsiteX60" fmla="*/ 2295868 w 3739830"/>
                <a:gd name="connsiteY60" fmla="*/ 493382 h 2329064"/>
                <a:gd name="connsiteX61" fmla="*/ 2282711 w 3739830"/>
                <a:gd name="connsiteY61" fmla="*/ 506539 h 2329064"/>
                <a:gd name="connsiteX62" fmla="*/ 2279422 w 3739830"/>
                <a:gd name="connsiteY62" fmla="*/ 522985 h 2329064"/>
                <a:gd name="connsiteX63" fmla="*/ 2276133 w 3739830"/>
                <a:gd name="connsiteY63" fmla="*/ 532852 h 2329064"/>
                <a:gd name="connsiteX64" fmla="*/ 2246530 w 3739830"/>
                <a:gd name="connsiteY64" fmla="*/ 549298 h 2329064"/>
                <a:gd name="connsiteX65" fmla="*/ 2226794 w 3739830"/>
                <a:gd name="connsiteY65" fmla="*/ 552588 h 2329064"/>
                <a:gd name="connsiteX66" fmla="*/ 2210348 w 3739830"/>
                <a:gd name="connsiteY66" fmla="*/ 565744 h 2329064"/>
                <a:gd name="connsiteX67" fmla="*/ 2200481 w 3739830"/>
                <a:gd name="connsiteY67" fmla="*/ 585480 h 2329064"/>
                <a:gd name="connsiteX68" fmla="*/ 2177456 w 3739830"/>
                <a:gd name="connsiteY68" fmla="*/ 615083 h 2329064"/>
                <a:gd name="connsiteX69" fmla="*/ 2154432 w 3739830"/>
                <a:gd name="connsiteY69" fmla="*/ 628239 h 2329064"/>
                <a:gd name="connsiteX70" fmla="*/ 2144564 w 3739830"/>
                <a:gd name="connsiteY70" fmla="*/ 631529 h 2329064"/>
                <a:gd name="connsiteX71" fmla="*/ 2134697 w 3739830"/>
                <a:gd name="connsiteY71" fmla="*/ 638107 h 2329064"/>
                <a:gd name="connsiteX72" fmla="*/ 2137986 w 3739830"/>
                <a:gd name="connsiteY72" fmla="*/ 697313 h 2329064"/>
                <a:gd name="connsiteX73" fmla="*/ 2144564 w 3739830"/>
                <a:gd name="connsiteY73" fmla="*/ 726916 h 2329064"/>
                <a:gd name="connsiteX74" fmla="*/ 2213638 w 3739830"/>
                <a:gd name="connsiteY74" fmla="*/ 749940 h 2329064"/>
                <a:gd name="connsiteX75" fmla="*/ 2223505 w 3739830"/>
                <a:gd name="connsiteY75" fmla="*/ 759808 h 2329064"/>
                <a:gd name="connsiteX76" fmla="*/ 2226794 w 3739830"/>
                <a:gd name="connsiteY76" fmla="*/ 769675 h 2329064"/>
                <a:gd name="connsiteX77" fmla="*/ 2249819 w 3739830"/>
                <a:gd name="connsiteY77" fmla="*/ 828881 h 2329064"/>
                <a:gd name="connsiteX78" fmla="*/ 2266265 w 3739830"/>
                <a:gd name="connsiteY78" fmla="*/ 851906 h 2329064"/>
                <a:gd name="connsiteX79" fmla="*/ 2272843 w 3739830"/>
                <a:gd name="connsiteY79" fmla="*/ 861773 h 2329064"/>
                <a:gd name="connsiteX80" fmla="*/ 2282711 w 3739830"/>
                <a:gd name="connsiteY80" fmla="*/ 871641 h 2329064"/>
                <a:gd name="connsiteX81" fmla="*/ 2289289 w 3739830"/>
                <a:gd name="connsiteY81" fmla="*/ 894665 h 2329064"/>
                <a:gd name="connsiteX82" fmla="*/ 2286000 w 3739830"/>
                <a:gd name="connsiteY82" fmla="*/ 990052 h 2329064"/>
                <a:gd name="connsiteX83" fmla="*/ 2279422 w 3739830"/>
                <a:gd name="connsiteY83" fmla="*/ 999920 h 2329064"/>
                <a:gd name="connsiteX84" fmla="*/ 2253108 w 3739830"/>
                <a:gd name="connsiteY84" fmla="*/ 1009788 h 2329064"/>
                <a:gd name="connsiteX85" fmla="*/ 2230084 w 3739830"/>
                <a:gd name="connsiteY85" fmla="*/ 1013077 h 2329064"/>
                <a:gd name="connsiteX86" fmla="*/ 2210348 w 3739830"/>
                <a:gd name="connsiteY86" fmla="*/ 1036101 h 2329064"/>
                <a:gd name="connsiteX87" fmla="*/ 2207059 w 3739830"/>
                <a:gd name="connsiteY87" fmla="*/ 1045969 h 2329064"/>
                <a:gd name="connsiteX88" fmla="*/ 2226794 w 3739830"/>
                <a:gd name="connsiteY88" fmla="*/ 1049258 h 2329064"/>
                <a:gd name="connsiteX89" fmla="*/ 2259687 w 3739830"/>
                <a:gd name="connsiteY89" fmla="*/ 1052547 h 2329064"/>
                <a:gd name="connsiteX90" fmla="*/ 2276133 w 3739830"/>
                <a:gd name="connsiteY90" fmla="*/ 1068993 h 2329064"/>
                <a:gd name="connsiteX91" fmla="*/ 2282711 w 3739830"/>
                <a:gd name="connsiteY91" fmla="*/ 1075572 h 2329064"/>
                <a:gd name="connsiteX92" fmla="*/ 2292579 w 3739830"/>
                <a:gd name="connsiteY92" fmla="*/ 1082150 h 2329064"/>
                <a:gd name="connsiteX93" fmla="*/ 2305735 w 3739830"/>
                <a:gd name="connsiteY93" fmla="*/ 1098596 h 2329064"/>
                <a:gd name="connsiteX94" fmla="*/ 2309025 w 3739830"/>
                <a:gd name="connsiteY94" fmla="*/ 1111753 h 2329064"/>
                <a:gd name="connsiteX95" fmla="*/ 2322181 w 3739830"/>
                <a:gd name="connsiteY95" fmla="*/ 1131488 h 2329064"/>
                <a:gd name="connsiteX96" fmla="*/ 2318892 w 3739830"/>
                <a:gd name="connsiteY96" fmla="*/ 1147934 h 2329064"/>
                <a:gd name="connsiteX97" fmla="*/ 2315603 w 3739830"/>
                <a:gd name="connsiteY97" fmla="*/ 1157802 h 2329064"/>
                <a:gd name="connsiteX98" fmla="*/ 2318892 w 3739830"/>
                <a:gd name="connsiteY98" fmla="*/ 1167670 h 2329064"/>
                <a:gd name="connsiteX99" fmla="*/ 2315603 w 3739830"/>
                <a:gd name="connsiteY99" fmla="*/ 1253189 h 2329064"/>
                <a:gd name="connsiteX100" fmla="*/ 2305735 w 3739830"/>
                <a:gd name="connsiteY100" fmla="*/ 1256478 h 2329064"/>
                <a:gd name="connsiteX101" fmla="*/ 2226794 w 3739830"/>
                <a:gd name="connsiteY101" fmla="*/ 1253189 h 2329064"/>
                <a:gd name="connsiteX102" fmla="*/ 2203770 w 3739830"/>
                <a:gd name="connsiteY102" fmla="*/ 1230165 h 2329064"/>
                <a:gd name="connsiteX103" fmla="*/ 2197192 w 3739830"/>
                <a:gd name="connsiteY103" fmla="*/ 1223586 h 2329064"/>
                <a:gd name="connsiteX104" fmla="*/ 2180746 w 3739830"/>
                <a:gd name="connsiteY104" fmla="*/ 1203851 h 2329064"/>
                <a:gd name="connsiteX105" fmla="*/ 2170878 w 3739830"/>
                <a:gd name="connsiteY105" fmla="*/ 1197272 h 2329064"/>
                <a:gd name="connsiteX106" fmla="*/ 2154432 w 3739830"/>
                <a:gd name="connsiteY106" fmla="*/ 1184116 h 2329064"/>
                <a:gd name="connsiteX107" fmla="*/ 2154432 w 3739830"/>
                <a:gd name="connsiteY107" fmla="*/ 1138067 h 2329064"/>
                <a:gd name="connsiteX108" fmla="*/ 2161010 w 3739830"/>
                <a:gd name="connsiteY108" fmla="*/ 1101885 h 2329064"/>
                <a:gd name="connsiteX109" fmla="*/ 2137986 w 3739830"/>
                <a:gd name="connsiteY109" fmla="*/ 1092018 h 2329064"/>
                <a:gd name="connsiteX110" fmla="*/ 2128118 w 3739830"/>
                <a:gd name="connsiteY110" fmla="*/ 1085439 h 2329064"/>
                <a:gd name="connsiteX111" fmla="*/ 2111672 w 3739830"/>
                <a:gd name="connsiteY111" fmla="*/ 1068993 h 2329064"/>
                <a:gd name="connsiteX112" fmla="*/ 2085358 w 3739830"/>
                <a:gd name="connsiteY112" fmla="*/ 1072283 h 2329064"/>
                <a:gd name="connsiteX113" fmla="*/ 2065623 w 3739830"/>
                <a:gd name="connsiteY113" fmla="*/ 1078861 h 2329064"/>
                <a:gd name="connsiteX114" fmla="*/ 2036020 w 3739830"/>
                <a:gd name="connsiteY114" fmla="*/ 1082150 h 2329064"/>
                <a:gd name="connsiteX115" fmla="*/ 2026153 w 3739830"/>
                <a:gd name="connsiteY115" fmla="*/ 1085439 h 2329064"/>
                <a:gd name="connsiteX116" fmla="*/ 2022863 w 3739830"/>
                <a:gd name="connsiteY116" fmla="*/ 1095307 h 2329064"/>
                <a:gd name="connsiteX117" fmla="*/ 2016285 w 3739830"/>
                <a:gd name="connsiteY117" fmla="*/ 1105175 h 2329064"/>
                <a:gd name="connsiteX118" fmla="*/ 2006417 w 3739830"/>
                <a:gd name="connsiteY118" fmla="*/ 1108464 h 2329064"/>
                <a:gd name="connsiteX119" fmla="*/ 1980104 w 3739830"/>
                <a:gd name="connsiteY119" fmla="*/ 1115042 h 2329064"/>
                <a:gd name="connsiteX120" fmla="*/ 1957079 w 3739830"/>
                <a:gd name="connsiteY120" fmla="*/ 1108464 h 2329064"/>
                <a:gd name="connsiteX121" fmla="*/ 1943922 w 3739830"/>
                <a:gd name="connsiteY121" fmla="*/ 1098596 h 2329064"/>
                <a:gd name="connsiteX122" fmla="*/ 1940633 w 3739830"/>
                <a:gd name="connsiteY122" fmla="*/ 1088729 h 2329064"/>
                <a:gd name="connsiteX123" fmla="*/ 1937344 w 3739830"/>
                <a:gd name="connsiteY123" fmla="*/ 1062415 h 2329064"/>
                <a:gd name="connsiteX124" fmla="*/ 1924187 w 3739830"/>
                <a:gd name="connsiteY124" fmla="*/ 1049258 h 2329064"/>
                <a:gd name="connsiteX125" fmla="*/ 1891295 w 3739830"/>
                <a:gd name="connsiteY125" fmla="*/ 1052547 h 2329064"/>
                <a:gd name="connsiteX126" fmla="*/ 1881428 w 3739830"/>
                <a:gd name="connsiteY126" fmla="*/ 1055836 h 2329064"/>
                <a:gd name="connsiteX127" fmla="*/ 1864981 w 3739830"/>
                <a:gd name="connsiteY127" fmla="*/ 1049258 h 2329064"/>
                <a:gd name="connsiteX128" fmla="*/ 1855114 w 3739830"/>
                <a:gd name="connsiteY128" fmla="*/ 1045969 h 2329064"/>
                <a:gd name="connsiteX129" fmla="*/ 1809065 w 3739830"/>
                <a:gd name="connsiteY129" fmla="*/ 1049258 h 2329064"/>
                <a:gd name="connsiteX130" fmla="*/ 1799197 w 3739830"/>
                <a:gd name="connsiteY130" fmla="*/ 1052547 h 2329064"/>
                <a:gd name="connsiteX131" fmla="*/ 1789330 w 3739830"/>
                <a:gd name="connsiteY131" fmla="*/ 1045969 h 2329064"/>
                <a:gd name="connsiteX132" fmla="*/ 1789330 w 3739830"/>
                <a:gd name="connsiteY132" fmla="*/ 1016366 h 2329064"/>
                <a:gd name="connsiteX133" fmla="*/ 1782751 w 3739830"/>
                <a:gd name="connsiteY133" fmla="*/ 1022944 h 2329064"/>
                <a:gd name="connsiteX134" fmla="*/ 1769594 w 3739830"/>
                <a:gd name="connsiteY134" fmla="*/ 1026234 h 2329064"/>
                <a:gd name="connsiteX135" fmla="*/ 1753148 w 3739830"/>
                <a:gd name="connsiteY135" fmla="*/ 1039390 h 2329064"/>
                <a:gd name="connsiteX136" fmla="*/ 1749859 w 3739830"/>
                <a:gd name="connsiteY136" fmla="*/ 1049258 h 2329064"/>
                <a:gd name="connsiteX137" fmla="*/ 1749859 w 3739830"/>
                <a:gd name="connsiteY137" fmla="*/ 1121621 h 2329064"/>
                <a:gd name="connsiteX138" fmla="*/ 1657761 w 3739830"/>
                <a:gd name="connsiteY138" fmla="*/ 1111753 h 2329064"/>
                <a:gd name="connsiteX139" fmla="*/ 1628158 w 3739830"/>
                <a:gd name="connsiteY139" fmla="*/ 1108464 h 2329064"/>
                <a:gd name="connsiteX140" fmla="*/ 1575531 w 3739830"/>
                <a:gd name="connsiteY140" fmla="*/ 1111753 h 2329064"/>
                <a:gd name="connsiteX141" fmla="*/ 1539350 w 3739830"/>
                <a:gd name="connsiteY141" fmla="*/ 1124910 h 2329064"/>
                <a:gd name="connsiteX142" fmla="*/ 1516325 w 3739830"/>
                <a:gd name="connsiteY142" fmla="*/ 1131488 h 2329064"/>
                <a:gd name="connsiteX143" fmla="*/ 1496590 w 3739830"/>
                <a:gd name="connsiteY143" fmla="*/ 1138067 h 2329064"/>
                <a:gd name="connsiteX144" fmla="*/ 1440674 w 3739830"/>
                <a:gd name="connsiteY144" fmla="*/ 1144645 h 2329064"/>
                <a:gd name="connsiteX145" fmla="*/ 1420938 w 3739830"/>
                <a:gd name="connsiteY145" fmla="*/ 1147934 h 2329064"/>
                <a:gd name="connsiteX146" fmla="*/ 1391335 w 3739830"/>
                <a:gd name="connsiteY146" fmla="*/ 1151224 h 2329064"/>
                <a:gd name="connsiteX147" fmla="*/ 1381468 w 3739830"/>
                <a:gd name="connsiteY147" fmla="*/ 1154513 h 2329064"/>
                <a:gd name="connsiteX148" fmla="*/ 1365022 w 3739830"/>
                <a:gd name="connsiteY148" fmla="*/ 1187405 h 2329064"/>
                <a:gd name="connsiteX149" fmla="*/ 1361733 w 3739830"/>
                <a:gd name="connsiteY149" fmla="*/ 1197272 h 2329064"/>
                <a:gd name="connsiteX150" fmla="*/ 1355154 w 3739830"/>
                <a:gd name="connsiteY150" fmla="*/ 1203851 h 2329064"/>
                <a:gd name="connsiteX151" fmla="*/ 1309105 w 3739830"/>
                <a:gd name="connsiteY151" fmla="*/ 1213718 h 2329064"/>
                <a:gd name="connsiteX152" fmla="*/ 1233453 w 3739830"/>
                <a:gd name="connsiteY152" fmla="*/ 1220297 h 2329064"/>
                <a:gd name="connsiteX153" fmla="*/ 1217007 w 3739830"/>
                <a:gd name="connsiteY153" fmla="*/ 1223586 h 2329064"/>
                <a:gd name="connsiteX154" fmla="*/ 1213718 w 3739830"/>
                <a:gd name="connsiteY154" fmla="*/ 1233454 h 2329064"/>
                <a:gd name="connsiteX155" fmla="*/ 1207140 w 3739830"/>
                <a:gd name="connsiteY155" fmla="*/ 1259767 h 2329064"/>
                <a:gd name="connsiteX156" fmla="*/ 1187405 w 3739830"/>
                <a:gd name="connsiteY156" fmla="*/ 1279503 h 2329064"/>
                <a:gd name="connsiteX157" fmla="*/ 1180826 w 3739830"/>
                <a:gd name="connsiteY157" fmla="*/ 1286081 h 2329064"/>
                <a:gd name="connsiteX158" fmla="*/ 1170958 w 3739830"/>
                <a:gd name="connsiteY158" fmla="*/ 1309106 h 2329064"/>
                <a:gd name="connsiteX159" fmla="*/ 1154512 w 3739830"/>
                <a:gd name="connsiteY159" fmla="*/ 1328841 h 2329064"/>
                <a:gd name="connsiteX160" fmla="*/ 1134777 w 3739830"/>
                <a:gd name="connsiteY160" fmla="*/ 1315684 h 2329064"/>
                <a:gd name="connsiteX161" fmla="*/ 1138066 w 3739830"/>
                <a:gd name="connsiteY161" fmla="*/ 1305816 h 2329064"/>
                <a:gd name="connsiteX162" fmla="*/ 1134777 w 3739830"/>
                <a:gd name="connsiteY162" fmla="*/ 1289370 h 2329064"/>
                <a:gd name="connsiteX163" fmla="*/ 1124910 w 3739830"/>
                <a:gd name="connsiteY163" fmla="*/ 1286081 h 2329064"/>
                <a:gd name="connsiteX164" fmla="*/ 1065704 w 3739830"/>
                <a:gd name="connsiteY164" fmla="*/ 1289370 h 2329064"/>
                <a:gd name="connsiteX165" fmla="*/ 1055836 w 3739830"/>
                <a:gd name="connsiteY165" fmla="*/ 1295949 h 2329064"/>
                <a:gd name="connsiteX166" fmla="*/ 1019655 w 3739830"/>
                <a:gd name="connsiteY166" fmla="*/ 1322262 h 2329064"/>
                <a:gd name="connsiteX167" fmla="*/ 1009787 w 3739830"/>
                <a:gd name="connsiteY167" fmla="*/ 1325552 h 2329064"/>
                <a:gd name="connsiteX168" fmla="*/ 947292 w 3739830"/>
                <a:gd name="connsiteY168" fmla="*/ 1322262 h 2329064"/>
                <a:gd name="connsiteX169" fmla="*/ 950581 w 3739830"/>
                <a:gd name="connsiteY169" fmla="*/ 1312395 h 2329064"/>
                <a:gd name="connsiteX170" fmla="*/ 947292 w 3739830"/>
                <a:gd name="connsiteY170" fmla="*/ 1266346 h 2329064"/>
                <a:gd name="connsiteX171" fmla="*/ 914400 w 3739830"/>
                <a:gd name="connsiteY171" fmla="*/ 1249900 h 2329064"/>
                <a:gd name="connsiteX172" fmla="*/ 907822 w 3739830"/>
                <a:gd name="connsiteY172" fmla="*/ 1243321 h 2329064"/>
                <a:gd name="connsiteX173" fmla="*/ 904533 w 3739830"/>
                <a:gd name="connsiteY173" fmla="*/ 1230165 h 2329064"/>
                <a:gd name="connsiteX174" fmla="*/ 901243 w 3739830"/>
                <a:gd name="connsiteY174" fmla="*/ 1220297 h 2329064"/>
                <a:gd name="connsiteX175" fmla="*/ 904533 w 3739830"/>
                <a:gd name="connsiteY175" fmla="*/ 1210429 h 2329064"/>
                <a:gd name="connsiteX176" fmla="*/ 911111 w 3739830"/>
                <a:gd name="connsiteY176" fmla="*/ 1200562 h 2329064"/>
                <a:gd name="connsiteX177" fmla="*/ 907822 w 3739830"/>
                <a:gd name="connsiteY177" fmla="*/ 1190694 h 2329064"/>
                <a:gd name="connsiteX178" fmla="*/ 871640 w 3739830"/>
                <a:gd name="connsiteY178" fmla="*/ 1193983 h 2329064"/>
                <a:gd name="connsiteX179" fmla="*/ 861773 w 3739830"/>
                <a:gd name="connsiteY179" fmla="*/ 1197272 h 2329064"/>
                <a:gd name="connsiteX180" fmla="*/ 835459 w 3739830"/>
                <a:gd name="connsiteY180" fmla="*/ 1193983 h 2329064"/>
                <a:gd name="connsiteX181" fmla="*/ 802567 w 3739830"/>
                <a:gd name="connsiteY181" fmla="*/ 1187405 h 2329064"/>
                <a:gd name="connsiteX182" fmla="*/ 792699 w 3739830"/>
                <a:gd name="connsiteY182" fmla="*/ 1184116 h 2329064"/>
                <a:gd name="connsiteX183" fmla="*/ 759807 w 3739830"/>
                <a:gd name="connsiteY183" fmla="*/ 1177537 h 2329064"/>
                <a:gd name="connsiteX184" fmla="*/ 703891 w 3739830"/>
                <a:gd name="connsiteY184" fmla="*/ 1164380 h 2329064"/>
                <a:gd name="connsiteX185" fmla="*/ 697312 w 3739830"/>
                <a:gd name="connsiteY185" fmla="*/ 1170959 h 2329064"/>
                <a:gd name="connsiteX186" fmla="*/ 654553 w 3739830"/>
                <a:gd name="connsiteY186" fmla="*/ 1177537 h 2329064"/>
                <a:gd name="connsiteX187" fmla="*/ 644685 w 3739830"/>
                <a:gd name="connsiteY187" fmla="*/ 1144645 h 2329064"/>
                <a:gd name="connsiteX188" fmla="*/ 618371 w 3739830"/>
                <a:gd name="connsiteY188" fmla="*/ 1141356 h 2329064"/>
                <a:gd name="connsiteX189" fmla="*/ 601925 w 3739830"/>
                <a:gd name="connsiteY189" fmla="*/ 1144645 h 2329064"/>
                <a:gd name="connsiteX190" fmla="*/ 598636 w 3739830"/>
                <a:gd name="connsiteY190" fmla="*/ 1154513 h 2329064"/>
                <a:gd name="connsiteX191" fmla="*/ 595347 w 3739830"/>
                <a:gd name="connsiteY191" fmla="*/ 1170959 h 2329064"/>
                <a:gd name="connsiteX192" fmla="*/ 598636 w 3739830"/>
                <a:gd name="connsiteY192" fmla="*/ 1197272 h 2329064"/>
                <a:gd name="connsiteX193" fmla="*/ 601925 w 3739830"/>
                <a:gd name="connsiteY193" fmla="*/ 1207140 h 2329064"/>
                <a:gd name="connsiteX194" fmla="*/ 615082 w 3739830"/>
                <a:gd name="connsiteY194" fmla="*/ 1220297 h 2329064"/>
                <a:gd name="connsiteX195" fmla="*/ 608504 w 3739830"/>
                <a:gd name="connsiteY195" fmla="*/ 1269635 h 2329064"/>
                <a:gd name="connsiteX196" fmla="*/ 605215 w 3739830"/>
                <a:gd name="connsiteY196" fmla="*/ 1279503 h 2329064"/>
                <a:gd name="connsiteX197" fmla="*/ 595347 w 3739830"/>
                <a:gd name="connsiteY197" fmla="*/ 1318973 h 2329064"/>
                <a:gd name="connsiteX198" fmla="*/ 592058 w 3739830"/>
                <a:gd name="connsiteY198" fmla="*/ 1328841 h 2329064"/>
                <a:gd name="connsiteX199" fmla="*/ 569033 w 3739830"/>
                <a:gd name="connsiteY199" fmla="*/ 1345287 h 2329064"/>
                <a:gd name="connsiteX200" fmla="*/ 559166 w 3739830"/>
                <a:gd name="connsiteY200" fmla="*/ 1351865 h 2329064"/>
                <a:gd name="connsiteX201" fmla="*/ 552587 w 3739830"/>
                <a:gd name="connsiteY201" fmla="*/ 1358444 h 2329064"/>
                <a:gd name="connsiteX202" fmla="*/ 539430 w 3739830"/>
                <a:gd name="connsiteY202" fmla="*/ 1365022 h 2329064"/>
                <a:gd name="connsiteX203" fmla="*/ 526274 w 3739830"/>
                <a:gd name="connsiteY203" fmla="*/ 1378179 h 2329064"/>
                <a:gd name="connsiteX204" fmla="*/ 493381 w 3739830"/>
                <a:gd name="connsiteY204" fmla="*/ 1388047 h 2329064"/>
                <a:gd name="connsiteX205" fmla="*/ 483514 w 3739830"/>
                <a:gd name="connsiteY205" fmla="*/ 1394625 h 2329064"/>
                <a:gd name="connsiteX206" fmla="*/ 476935 w 3739830"/>
                <a:gd name="connsiteY206" fmla="*/ 1401203 h 2329064"/>
                <a:gd name="connsiteX207" fmla="*/ 437465 w 3739830"/>
                <a:gd name="connsiteY207" fmla="*/ 1417649 h 2329064"/>
                <a:gd name="connsiteX208" fmla="*/ 421019 w 3739830"/>
                <a:gd name="connsiteY208" fmla="*/ 1414360 h 2329064"/>
                <a:gd name="connsiteX209" fmla="*/ 430887 w 3739830"/>
                <a:gd name="connsiteY209" fmla="*/ 1374890 h 2329064"/>
                <a:gd name="connsiteX210" fmla="*/ 440754 w 3739830"/>
                <a:gd name="connsiteY210" fmla="*/ 1368311 h 2329064"/>
                <a:gd name="connsiteX211" fmla="*/ 447333 w 3739830"/>
                <a:gd name="connsiteY211" fmla="*/ 1358444 h 2329064"/>
                <a:gd name="connsiteX212" fmla="*/ 457200 w 3739830"/>
                <a:gd name="connsiteY212" fmla="*/ 1338708 h 2329064"/>
                <a:gd name="connsiteX213" fmla="*/ 453911 w 3739830"/>
                <a:gd name="connsiteY213" fmla="*/ 1328841 h 2329064"/>
                <a:gd name="connsiteX214" fmla="*/ 394705 w 3739830"/>
                <a:gd name="connsiteY214" fmla="*/ 1318973 h 2329064"/>
                <a:gd name="connsiteX215" fmla="*/ 374970 w 3739830"/>
                <a:gd name="connsiteY215" fmla="*/ 1309106 h 2329064"/>
                <a:gd name="connsiteX216" fmla="*/ 384838 w 3739830"/>
                <a:gd name="connsiteY216" fmla="*/ 1266346 h 2329064"/>
                <a:gd name="connsiteX217" fmla="*/ 401284 w 3739830"/>
                <a:gd name="connsiteY217" fmla="*/ 1256478 h 2329064"/>
                <a:gd name="connsiteX218" fmla="*/ 401284 w 3739830"/>
                <a:gd name="connsiteY218" fmla="*/ 1217008 h 2329064"/>
                <a:gd name="connsiteX219" fmla="*/ 388127 w 3739830"/>
                <a:gd name="connsiteY219" fmla="*/ 1213718 h 2329064"/>
                <a:gd name="connsiteX220" fmla="*/ 378259 w 3739830"/>
                <a:gd name="connsiteY220" fmla="*/ 1210429 h 2329064"/>
                <a:gd name="connsiteX221" fmla="*/ 351946 w 3739830"/>
                <a:gd name="connsiteY221" fmla="*/ 1200562 h 2329064"/>
                <a:gd name="connsiteX222" fmla="*/ 342078 w 3739830"/>
                <a:gd name="connsiteY222" fmla="*/ 1190694 h 2329064"/>
                <a:gd name="connsiteX223" fmla="*/ 312475 w 3739830"/>
                <a:gd name="connsiteY223" fmla="*/ 1164380 h 2329064"/>
                <a:gd name="connsiteX224" fmla="*/ 203931 w 3739830"/>
                <a:gd name="connsiteY224" fmla="*/ 1075572 h 2329064"/>
                <a:gd name="connsiteX225" fmla="*/ 190774 w 3739830"/>
                <a:gd name="connsiteY225" fmla="*/ 1092018 h 2329064"/>
                <a:gd name="connsiteX226" fmla="*/ 184196 w 3739830"/>
                <a:gd name="connsiteY226" fmla="*/ 1111753 h 2329064"/>
                <a:gd name="connsiteX227" fmla="*/ 174328 w 3739830"/>
                <a:gd name="connsiteY227" fmla="*/ 1134777 h 2329064"/>
                <a:gd name="connsiteX228" fmla="*/ 157882 w 3739830"/>
                <a:gd name="connsiteY228" fmla="*/ 1157802 h 2329064"/>
                <a:gd name="connsiteX229" fmla="*/ 144725 w 3739830"/>
                <a:gd name="connsiteY229" fmla="*/ 1170959 h 2329064"/>
                <a:gd name="connsiteX230" fmla="*/ 124990 w 3739830"/>
                <a:gd name="connsiteY230" fmla="*/ 1184116 h 2329064"/>
                <a:gd name="connsiteX231" fmla="*/ 52628 w 3739830"/>
                <a:gd name="connsiteY231" fmla="*/ 1177537 h 2329064"/>
                <a:gd name="connsiteX232" fmla="*/ 32892 w 3739830"/>
                <a:gd name="connsiteY232" fmla="*/ 1180826 h 2329064"/>
                <a:gd name="connsiteX233" fmla="*/ 26314 w 3739830"/>
                <a:gd name="connsiteY233" fmla="*/ 1200562 h 2329064"/>
                <a:gd name="connsiteX234" fmla="*/ 46049 w 3739830"/>
                <a:gd name="connsiteY234" fmla="*/ 1233454 h 2329064"/>
                <a:gd name="connsiteX235" fmla="*/ 65784 w 3739830"/>
                <a:gd name="connsiteY235" fmla="*/ 1240032 h 2329064"/>
                <a:gd name="connsiteX236" fmla="*/ 72363 w 3739830"/>
                <a:gd name="connsiteY236" fmla="*/ 1246611 h 2329064"/>
                <a:gd name="connsiteX237" fmla="*/ 82230 w 3739830"/>
                <a:gd name="connsiteY237" fmla="*/ 1253189 h 2329064"/>
                <a:gd name="connsiteX238" fmla="*/ 85520 w 3739830"/>
                <a:gd name="connsiteY238" fmla="*/ 1276213 h 2329064"/>
                <a:gd name="connsiteX239" fmla="*/ 85520 w 3739830"/>
                <a:gd name="connsiteY239" fmla="*/ 1322262 h 2329064"/>
                <a:gd name="connsiteX240" fmla="*/ 65784 w 3739830"/>
                <a:gd name="connsiteY240" fmla="*/ 1328841 h 2329064"/>
                <a:gd name="connsiteX241" fmla="*/ 29603 w 3739830"/>
                <a:gd name="connsiteY241" fmla="*/ 1341998 h 2329064"/>
                <a:gd name="connsiteX242" fmla="*/ 36181 w 3739830"/>
                <a:gd name="connsiteY242" fmla="*/ 1351865 h 2329064"/>
                <a:gd name="connsiteX243" fmla="*/ 23025 w 3739830"/>
                <a:gd name="connsiteY243" fmla="*/ 1388047 h 2329064"/>
                <a:gd name="connsiteX244" fmla="*/ 16446 w 3739830"/>
                <a:gd name="connsiteY244" fmla="*/ 1401203 h 2329064"/>
                <a:gd name="connsiteX245" fmla="*/ 0 w 3739830"/>
                <a:gd name="connsiteY245" fmla="*/ 1430806 h 2329064"/>
                <a:gd name="connsiteX246" fmla="*/ 9868 w 3739830"/>
                <a:gd name="connsiteY246" fmla="*/ 1470277 h 2329064"/>
                <a:gd name="connsiteX247" fmla="*/ 26314 w 3739830"/>
                <a:gd name="connsiteY247" fmla="*/ 1486723 h 2329064"/>
                <a:gd name="connsiteX248" fmla="*/ 49338 w 3739830"/>
                <a:gd name="connsiteY248" fmla="*/ 1509747 h 2329064"/>
                <a:gd name="connsiteX249" fmla="*/ 55917 w 3739830"/>
                <a:gd name="connsiteY249" fmla="*/ 1516326 h 2329064"/>
                <a:gd name="connsiteX250" fmla="*/ 59206 w 3739830"/>
                <a:gd name="connsiteY250" fmla="*/ 1611713 h 2329064"/>
                <a:gd name="connsiteX251" fmla="*/ 52628 w 3739830"/>
                <a:gd name="connsiteY251" fmla="*/ 1621580 h 2329064"/>
                <a:gd name="connsiteX252" fmla="*/ 59206 w 3739830"/>
                <a:gd name="connsiteY252" fmla="*/ 1628159 h 2329064"/>
                <a:gd name="connsiteX253" fmla="*/ 134858 w 3739830"/>
                <a:gd name="connsiteY253" fmla="*/ 1638026 h 2329064"/>
                <a:gd name="connsiteX254" fmla="*/ 138147 w 3739830"/>
                <a:gd name="connsiteY254" fmla="*/ 1667629 h 2329064"/>
                <a:gd name="connsiteX255" fmla="*/ 148015 w 3739830"/>
                <a:gd name="connsiteY255" fmla="*/ 1670918 h 2329064"/>
                <a:gd name="connsiteX256" fmla="*/ 161171 w 3739830"/>
                <a:gd name="connsiteY256" fmla="*/ 1664340 h 2329064"/>
                <a:gd name="connsiteX257" fmla="*/ 184196 w 3739830"/>
                <a:gd name="connsiteY257" fmla="*/ 1654472 h 2329064"/>
                <a:gd name="connsiteX258" fmla="*/ 200642 w 3739830"/>
                <a:gd name="connsiteY258" fmla="*/ 1657762 h 2329064"/>
                <a:gd name="connsiteX259" fmla="*/ 203931 w 3739830"/>
                <a:gd name="connsiteY259" fmla="*/ 1670918 h 2329064"/>
                <a:gd name="connsiteX260" fmla="*/ 213799 w 3739830"/>
                <a:gd name="connsiteY260" fmla="*/ 1703811 h 2329064"/>
                <a:gd name="connsiteX261" fmla="*/ 210510 w 3739830"/>
                <a:gd name="connsiteY261" fmla="*/ 1730124 h 2329064"/>
                <a:gd name="connsiteX262" fmla="*/ 292740 w 3739830"/>
                <a:gd name="connsiteY262" fmla="*/ 1782752 h 2329064"/>
                <a:gd name="connsiteX263" fmla="*/ 305897 w 3739830"/>
                <a:gd name="connsiteY263" fmla="*/ 1809065 h 2329064"/>
                <a:gd name="connsiteX264" fmla="*/ 315764 w 3739830"/>
                <a:gd name="connsiteY264" fmla="*/ 1828800 h 2329064"/>
                <a:gd name="connsiteX265" fmla="*/ 322343 w 3739830"/>
                <a:gd name="connsiteY265" fmla="*/ 1835379 h 2329064"/>
                <a:gd name="connsiteX266" fmla="*/ 358524 w 3739830"/>
                <a:gd name="connsiteY266" fmla="*/ 1848536 h 2329064"/>
                <a:gd name="connsiteX267" fmla="*/ 374970 w 3739830"/>
                <a:gd name="connsiteY267" fmla="*/ 1871560 h 2329064"/>
                <a:gd name="connsiteX268" fmla="*/ 384838 w 3739830"/>
                <a:gd name="connsiteY268" fmla="*/ 1868271 h 2329064"/>
                <a:gd name="connsiteX269" fmla="*/ 401284 w 3739830"/>
                <a:gd name="connsiteY269" fmla="*/ 1851825 h 2329064"/>
                <a:gd name="connsiteX270" fmla="*/ 407862 w 3739830"/>
                <a:gd name="connsiteY270" fmla="*/ 1828800 h 2329064"/>
                <a:gd name="connsiteX271" fmla="*/ 421019 w 3739830"/>
                <a:gd name="connsiteY271" fmla="*/ 1822222 h 2329064"/>
                <a:gd name="connsiteX272" fmla="*/ 437465 w 3739830"/>
                <a:gd name="connsiteY272" fmla="*/ 1802487 h 2329064"/>
                <a:gd name="connsiteX273" fmla="*/ 440754 w 3739830"/>
                <a:gd name="connsiteY273" fmla="*/ 1769595 h 2329064"/>
                <a:gd name="connsiteX274" fmla="*/ 447333 w 3739830"/>
                <a:gd name="connsiteY274" fmla="*/ 1759727 h 2329064"/>
                <a:gd name="connsiteX275" fmla="*/ 480225 w 3739830"/>
                <a:gd name="connsiteY275" fmla="*/ 1763016 h 2329064"/>
                <a:gd name="connsiteX276" fmla="*/ 506538 w 3739830"/>
                <a:gd name="connsiteY276" fmla="*/ 1769595 h 2329064"/>
                <a:gd name="connsiteX277" fmla="*/ 509828 w 3739830"/>
                <a:gd name="connsiteY277" fmla="*/ 1759727 h 2329064"/>
                <a:gd name="connsiteX278" fmla="*/ 513117 w 3739830"/>
                <a:gd name="connsiteY278" fmla="*/ 1746570 h 2329064"/>
                <a:gd name="connsiteX279" fmla="*/ 516406 w 3739830"/>
                <a:gd name="connsiteY279" fmla="*/ 1730124 h 2329064"/>
                <a:gd name="connsiteX280" fmla="*/ 526274 w 3739830"/>
                <a:gd name="connsiteY280" fmla="*/ 1726835 h 2329064"/>
                <a:gd name="connsiteX281" fmla="*/ 539430 w 3739830"/>
                <a:gd name="connsiteY281" fmla="*/ 1730124 h 2329064"/>
                <a:gd name="connsiteX282" fmla="*/ 542720 w 3739830"/>
                <a:gd name="connsiteY282" fmla="*/ 1746570 h 2329064"/>
                <a:gd name="connsiteX283" fmla="*/ 546009 w 3739830"/>
                <a:gd name="connsiteY283" fmla="*/ 1756438 h 2329064"/>
                <a:gd name="connsiteX284" fmla="*/ 549298 w 3739830"/>
                <a:gd name="connsiteY284" fmla="*/ 1769595 h 2329064"/>
                <a:gd name="connsiteX285" fmla="*/ 555876 w 3739830"/>
                <a:gd name="connsiteY285" fmla="*/ 1782752 h 2329064"/>
                <a:gd name="connsiteX286" fmla="*/ 605215 w 3739830"/>
                <a:gd name="connsiteY286" fmla="*/ 1802487 h 2329064"/>
                <a:gd name="connsiteX287" fmla="*/ 608504 w 3739830"/>
                <a:gd name="connsiteY287" fmla="*/ 1812354 h 2329064"/>
                <a:gd name="connsiteX288" fmla="*/ 601925 w 3739830"/>
                <a:gd name="connsiteY288" fmla="*/ 1828800 h 2329064"/>
                <a:gd name="connsiteX289" fmla="*/ 598636 w 3739830"/>
                <a:gd name="connsiteY289" fmla="*/ 1838668 h 2329064"/>
                <a:gd name="connsiteX290" fmla="*/ 608504 w 3739830"/>
                <a:gd name="connsiteY290" fmla="*/ 1851825 h 2329064"/>
                <a:gd name="connsiteX291" fmla="*/ 631528 w 3739830"/>
                <a:gd name="connsiteY291" fmla="*/ 1855114 h 2329064"/>
                <a:gd name="connsiteX292" fmla="*/ 690734 w 3739830"/>
                <a:gd name="connsiteY292" fmla="*/ 1858403 h 2329064"/>
                <a:gd name="connsiteX293" fmla="*/ 736783 w 3739830"/>
                <a:gd name="connsiteY293" fmla="*/ 1861693 h 2329064"/>
                <a:gd name="connsiteX294" fmla="*/ 743361 w 3739830"/>
                <a:gd name="connsiteY294" fmla="*/ 1881428 h 2329064"/>
                <a:gd name="connsiteX295" fmla="*/ 746651 w 3739830"/>
                <a:gd name="connsiteY295" fmla="*/ 1904452 h 2329064"/>
                <a:gd name="connsiteX296" fmla="*/ 756518 w 3739830"/>
                <a:gd name="connsiteY296" fmla="*/ 1914320 h 2329064"/>
                <a:gd name="connsiteX297" fmla="*/ 759807 w 3739830"/>
                <a:gd name="connsiteY297" fmla="*/ 1924188 h 2329064"/>
                <a:gd name="connsiteX298" fmla="*/ 832170 w 3739830"/>
                <a:gd name="connsiteY298" fmla="*/ 1924188 h 2329064"/>
                <a:gd name="connsiteX299" fmla="*/ 901243 w 3739830"/>
                <a:gd name="connsiteY299" fmla="*/ 1930766 h 2329064"/>
                <a:gd name="connsiteX300" fmla="*/ 920979 w 3739830"/>
                <a:gd name="connsiteY300" fmla="*/ 1937344 h 2329064"/>
                <a:gd name="connsiteX301" fmla="*/ 999920 w 3739830"/>
                <a:gd name="connsiteY301" fmla="*/ 1927477 h 2329064"/>
                <a:gd name="connsiteX302" fmla="*/ 1013076 w 3739830"/>
                <a:gd name="connsiteY302" fmla="*/ 1924188 h 2329064"/>
                <a:gd name="connsiteX303" fmla="*/ 1019655 w 3739830"/>
                <a:gd name="connsiteY303" fmla="*/ 1917609 h 2329064"/>
                <a:gd name="connsiteX304" fmla="*/ 1016366 w 3739830"/>
                <a:gd name="connsiteY304" fmla="*/ 1907742 h 2329064"/>
                <a:gd name="connsiteX305" fmla="*/ 996630 w 3739830"/>
                <a:gd name="connsiteY305" fmla="*/ 1881428 h 2329064"/>
                <a:gd name="connsiteX306" fmla="*/ 993341 w 3739830"/>
                <a:gd name="connsiteY306" fmla="*/ 1871560 h 2329064"/>
                <a:gd name="connsiteX307" fmla="*/ 1003209 w 3739830"/>
                <a:gd name="connsiteY307" fmla="*/ 1848536 h 2329064"/>
                <a:gd name="connsiteX308" fmla="*/ 1009787 w 3739830"/>
                <a:gd name="connsiteY308" fmla="*/ 1841957 h 2329064"/>
                <a:gd name="connsiteX309" fmla="*/ 1029522 w 3739830"/>
                <a:gd name="connsiteY309" fmla="*/ 1828800 h 2329064"/>
                <a:gd name="connsiteX310" fmla="*/ 1045969 w 3739830"/>
                <a:gd name="connsiteY310" fmla="*/ 1812354 h 2329064"/>
                <a:gd name="connsiteX311" fmla="*/ 1059125 w 3739830"/>
                <a:gd name="connsiteY311" fmla="*/ 1799198 h 2329064"/>
                <a:gd name="connsiteX312" fmla="*/ 1072282 w 3739830"/>
                <a:gd name="connsiteY312" fmla="*/ 1779462 h 2329064"/>
                <a:gd name="connsiteX313" fmla="*/ 1095307 w 3739830"/>
                <a:gd name="connsiteY313" fmla="*/ 1772884 h 2329064"/>
                <a:gd name="connsiteX314" fmla="*/ 1105174 w 3739830"/>
                <a:gd name="connsiteY314" fmla="*/ 1763016 h 2329064"/>
                <a:gd name="connsiteX315" fmla="*/ 1108463 w 3739830"/>
                <a:gd name="connsiteY315" fmla="*/ 1753149 h 2329064"/>
                <a:gd name="connsiteX316" fmla="*/ 1190694 w 3739830"/>
                <a:gd name="connsiteY316" fmla="*/ 1749859 h 2329064"/>
                <a:gd name="connsiteX317" fmla="*/ 1230164 w 3739830"/>
                <a:gd name="connsiteY317" fmla="*/ 1743281 h 2329064"/>
                <a:gd name="connsiteX318" fmla="*/ 1249899 w 3739830"/>
                <a:gd name="connsiteY318" fmla="*/ 1716967 h 2329064"/>
                <a:gd name="connsiteX319" fmla="*/ 1256478 w 3739830"/>
                <a:gd name="connsiteY319" fmla="*/ 1710389 h 2329064"/>
                <a:gd name="connsiteX320" fmla="*/ 1263056 w 3739830"/>
                <a:gd name="connsiteY320" fmla="*/ 1700521 h 2329064"/>
                <a:gd name="connsiteX321" fmla="*/ 1276213 w 3739830"/>
                <a:gd name="connsiteY321" fmla="*/ 1697232 h 2329064"/>
                <a:gd name="connsiteX322" fmla="*/ 1302527 w 3739830"/>
                <a:gd name="connsiteY322" fmla="*/ 1743281 h 2329064"/>
                <a:gd name="connsiteX323" fmla="*/ 1312394 w 3739830"/>
                <a:gd name="connsiteY323" fmla="*/ 1753149 h 2329064"/>
                <a:gd name="connsiteX324" fmla="*/ 1345287 w 3739830"/>
                <a:gd name="connsiteY324" fmla="*/ 1736703 h 2329064"/>
                <a:gd name="connsiteX325" fmla="*/ 1368311 w 3739830"/>
                <a:gd name="connsiteY325" fmla="*/ 1726835 h 2329064"/>
                <a:gd name="connsiteX326" fmla="*/ 1411071 w 3739830"/>
                <a:gd name="connsiteY326" fmla="*/ 1703811 h 2329064"/>
                <a:gd name="connsiteX327" fmla="*/ 1424228 w 3739830"/>
                <a:gd name="connsiteY327" fmla="*/ 1726835 h 2329064"/>
                <a:gd name="connsiteX328" fmla="*/ 1430806 w 3739830"/>
                <a:gd name="connsiteY328" fmla="*/ 1736703 h 2329064"/>
                <a:gd name="connsiteX329" fmla="*/ 1434095 w 3739830"/>
                <a:gd name="connsiteY329" fmla="*/ 1746570 h 2329064"/>
                <a:gd name="connsiteX330" fmla="*/ 1450541 w 3739830"/>
                <a:gd name="connsiteY330" fmla="*/ 1743281 h 2329064"/>
                <a:gd name="connsiteX331" fmla="*/ 1473566 w 3739830"/>
                <a:gd name="connsiteY331" fmla="*/ 1730124 h 2329064"/>
                <a:gd name="connsiteX332" fmla="*/ 1483433 w 3739830"/>
                <a:gd name="connsiteY332" fmla="*/ 1726835 h 2329064"/>
                <a:gd name="connsiteX333" fmla="*/ 1490012 w 3739830"/>
                <a:gd name="connsiteY333" fmla="*/ 1716967 h 2329064"/>
                <a:gd name="connsiteX334" fmla="*/ 1519615 w 3739830"/>
                <a:gd name="connsiteY334" fmla="*/ 1710389 h 2329064"/>
                <a:gd name="connsiteX335" fmla="*/ 1536061 w 3739830"/>
                <a:gd name="connsiteY335" fmla="*/ 1700521 h 2329064"/>
                <a:gd name="connsiteX336" fmla="*/ 1578820 w 3739830"/>
                <a:gd name="connsiteY336" fmla="*/ 1667629 h 2329064"/>
                <a:gd name="connsiteX337" fmla="*/ 1608423 w 3739830"/>
                <a:gd name="connsiteY337" fmla="*/ 1664340 h 2329064"/>
                <a:gd name="connsiteX338" fmla="*/ 1618291 w 3739830"/>
                <a:gd name="connsiteY338" fmla="*/ 1661051 h 2329064"/>
                <a:gd name="connsiteX339" fmla="*/ 1621580 w 3739830"/>
                <a:gd name="connsiteY339" fmla="*/ 1677497 h 2329064"/>
                <a:gd name="connsiteX340" fmla="*/ 1624869 w 3739830"/>
                <a:gd name="connsiteY340" fmla="*/ 1687365 h 2329064"/>
                <a:gd name="connsiteX341" fmla="*/ 1634737 w 3739830"/>
                <a:gd name="connsiteY341" fmla="*/ 1684075 h 2329064"/>
                <a:gd name="connsiteX342" fmla="*/ 1651183 w 3739830"/>
                <a:gd name="connsiteY342" fmla="*/ 1657762 h 2329064"/>
                <a:gd name="connsiteX343" fmla="*/ 1687364 w 3739830"/>
                <a:gd name="connsiteY343" fmla="*/ 1651183 h 2329064"/>
                <a:gd name="connsiteX344" fmla="*/ 1697232 w 3739830"/>
                <a:gd name="connsiteY344" fmla="*/ 1647894 h 2329064"/>
                <a:gd name="connsiteX345" fmla="*/ 1716967 w 3739830"/>
                <a:gd name="connsiteY345" fmla="*/ 1644605 h 2329064"/>
                <a:gd name="connsiteX346" fmla="*/ 1736702 w 3739830"/>
                <a:gd name="connsiteY346" fmla="*/ 1634737 h 2329064"/>
                <a:gd name="connsiteX347" fmla="*/ 1743281 w 3739830"/>
                <a:gd name="connsiteY347" fmla="*/ 1644605 h 2329064"/>
                <a:gd name="connsiteX348" fmla="*/ 1753148 w 3739830"/>
                <a:gd name="connsiteY348" fmla="*/ 1647894 h 2329064"/>
                <a:gd name="connsiteX349" fmla="*/ 1759727 w 3739830"/>
                <a:gd name="connsiteY349" fmla="*/ 1674208 h 2329064"/>
                <a:gd name="connsiteX350" fmla="*/ 1766305 w 3739830"/>
                <a:gd name="connsiteY350" fmla="*/ 1707100 h 2329064"/>
                <a:gd name="connsiteX351" fmla="*/ 1759727 w 3739830"/>
                <a:gd name="connsiteY351" fmla="*/ 1716967 h 2329064"/>
                <a:gd name="connsiteX352" fmla="*/ 1733413 w 3739830"/>
                <a:gd name="connsiteY352" fmla="*/ 1707100 h 2329064"/>
                <a:gd name="connsiteX353" fmla="*/ 1723546 w 3739830"/>
                <a:gd name="connsiteY353" fmla="*/ 1700521 h 2329064"/>
                <a:gd name="connsiteX354" fmla="*/ 1713678 w 3739830"/>
                <a:gd name="connsiteY354" fmla="*/ 1707100 h 2329064"/>
                <a:gd name="connsiteX355" fmla="*/ 1703810 w 3739830"/>
                <a:gd name="connsiteY355" fmla="*/ 1726835 h 2329064"/>
                <a:gd name="connsiteX356" fmla="*/ 1700521 w 3739830"/>
                <a:gd name="connsiteY356" fmla="*/ 1772884 h 2329064"/>
                <a:gd name="connsiteX357" fmla="*/ 1710389 w 3739830"/>
                <a:gd name="connsiteY357" fmla="*/ 1776173 h 2329064"/>
                <a:gd name="connsiteX358" fmla="*/ 1720256 w 3739830"/>
                <a:gd name="connsiteY358" fmla="*/ 1782752 h 2329064"/>
                <a:gd name="connsiteX359" fmla="*/ 1743281 w 3739830"/>
                <a:gd name="connsiteY359" fmla="*/ 1789330 h 2329064"/>
                <a:gd name="connsiteX360" fmla="*/ 1753148 w 3739830"/>
                <a:gd name="connsiteY360" fmla="*/ 1812354 h 2329064"/>
                <a:gd name="connsiteX361" fmla="*/ 1749859 w 3739830"/>
                <a:gd name="connsiteY361" fmla="*/ 1825511 h 2329064"/>
                <a:gd name="connsiteX362" fmla="*/ 1802487 w 3739830"/>
                <a:gd name="connsiteY362" fmla="*/ 1841957 h 2329064"/>
                <a:gd name="connsiteX363" fmla="*/ 1809065 w 3739830"/>
                <a:gd name="connsiteY363" fmla="*/ 1851825 h 2329064"/>
                <a:gd name="connsiteX364" fmla="*/ 1815643 w 3739830"/>
                <a:gd name="connsiteY364" fmla="*/ 1878139 h 2329064"/>
                <a:gd name="connsiteX365" fmla="*/ 1805776 w 3739830"/>
                <a:gd name="connsiteY365" fmla="*/ 1881428 h 2329064"/>
                <a:gd name="connsiteX366" fmla="*/ 1802487 w 3739830"/>
                <a:gd name="connsiteY366" fmla="*/ 1891295 h 2329064"/>
                <a:gd name="connsiteX367" fmla="*/ 1805776 w 3739830"/>
                <a:gd name="connsiteY367" fmla="*/ 1911031 h 2329064"/>
                <a:gd name="connsiteX368" fmla="*/ 1835379 w 3739830"/>
                <a:gd name="connsiteY368" fmla="*/ 1937344 h 2329064"/>
                <a:gd name="connsiteX369" fmla="*/ 1841957 w 3739830"/>
                <a:gd name="connsiteY369" fmla="*/ 1943923 h 2329064"/>
                <a:gd name="connsiteX370" fmla="*/ 1845246 w 3739830"/>
                <a:gd name="connsiteY370" fmla="*/ 1953790 h 2329064"/>
                <a:gd name="connsiteX371" fmla="*/ 1911030 w 3739830"/>
                <a:gd name="connsiteY371" fmla="*/ 1986683 h 2329064"/>
                <a:gd name="connsiteX372" fmla="*/ 1920898 w 3739830"/>
                <a:gd name="connsiteY372" fmla="*/ 1996550 h 2329064"/>
                <a:gd name="connsiteX373" fmla="*/ 1930766 w 3739830"/>
                <a:gd name="connsiteY373" fmla="*/ 2003129 h 2329064"/>
                <a:gd name="connsiteX374" fmla="*/ 1940633 w 3739830"/>
                <a:gd name="connsiteY374" fmla="*/ 2019575 h 2329064"/>
                <a:gd name="connsiteX375" fmla="*/ 1957079 w 3739830"/>
                <a:gd name="connsiteY375" fmla="*/ 2022864 h 2329064"/>
                <a:gd name="connsiteX376" fmla="*/ 1980104 w 3739830"/>
                <a:gd name="connsiteY376" fmla="*/ 2026153 h 2329064"/>
                <a:gd name="connsiteX377" fmla="*/ 1999839 w 3739830"/>
                <a:gd name="connsiteY377" fmla="*/ 2029442 h 2329064"/>
                <a:gd name="connsiteX378" fmla="*/ 2009707 w 3739830"/>
                <a:gd name="connsiteY378" fmla="*/ 2036021 h 2329064"/>
                <a:gd name="connsiteX379" fmla="*/ 2016285 w 3739830"/>
                <a:gd name="connsiteY379" fmla="*/ 2062334 h 2329064"/>
                <a:gd name="connsiteX380" fmla="*/ 2026153 w 3739830"/>
                <a:gd name="connsiteY380" fmla="*/ 2068913 h 2329064"/>
                <a:gd name="connsiteX381" fmla="*/ 2121540 w 3739830"/>
                <a:gd name="connsiteY381" fmla="*/ 2075491 h 2329064"/>
                <a:gd name="connsiteX382" fmla="*/ 2137986 w 3739830"/>
                <a:gd name="connsiteY382" fmla="*/ 2091937 h 2329064"/>
                <a:gd name="connsiteX383" fmla="*/ 2167589 w 3739830"/>
                <a:gd name="connsiteY383" fmla="*/ 2118251 h 2329064"/>
                <a:gd name="connsiteX384" fmla="*/ 2184035 w 3739830"/>
                <a:gd name="connsiteY384" fmla="*/ 2124829 h 2329064"/>
                <a:gd name="connsiteX385" fmla="*/ 2312314 w 3739830"/>
                <a:gd name="connsiteY385" fmla="*/ 2121540 h 2329064"/>
                <a:gd name="connsiteX386" fmla="*/ 2358363 w 3739830"/>
                <a:gd name="connsiteY386" fmla="*/ 2154432 h 2329064"/>
                <a:gd name="connsiteX387" fmla="*/ 2374809 w 3739830"/>
                <a:gd name="connsiteY387" fmla="*/ 2157721 h 2329064"/>
                <a:gd name="connsiteX388" fmla="*/ 2424147 w 3739830"/>
                <a:gd name="connsiteY388" fmla="*/ 2154432 h 2329064"/>
                <a:gd name="connsiteX389" fmla="*/ 2483353 w 3739830"/>
                <a:gd name="connsiteY389" fmla="*/ 2161011 h 2329064"/>
                <a:gd name="connsiteX390" fmla="*/ 2496510 w 3739830"/>
                <a:gd name="connsiteY390" fmla="*/ 2170878 h 2329064"/>
                <a:gd name="connsiteX391" fmla="*/ 2552426 w 3739830"/>
                <a:gd name="connsiteY391" fmla="*/ 2177457 h 2329064"/>
                <a:gd name="connsiteX392" fmla="*/ 2608343 w 3739830"/>
                <a:gd name="connsiteY392" fmla="*/ 2180746 h 2329064"/>
                <a:gd name="connsiteX393" fmla="*/ 2637946 w 3739830"/>
                <a:gd name="connsiteY393" fmla="*/ 2177457 h 2329064"/>
                <a:gd name="connsiteX394" fmla="*/ 2654392 w 3739830"/>
                <a:gd name="connsiteY394" fmla="*/ 2180746 h 2329064"/>
                <a:gd name="connsiteX395" fmla="*/ 2680705 w 3739830"/>
                <a:gd name="connsiteY395" fmla="*/ 2200481 h 2329064"/>
                <a:gd name="connsiteX396" fmla="*/ 2802406 w 3739830"/>
                <a:gd name="connsiteY396" fmla="*/ 2203770 h 2329064"/>
                <a:gd name="connsiteX397" fmla="*/ 2832009 w 3739830"/>
                <a:gd name="connsiteY397" fmla="*/ 2216927 h 2329064"/>
                <a:gd name="connsiteX398" fmla="*/ 2871479 w 3739830"/>
                <a:gd name="connsiteY398" fmla="*/ 2213638 h 2329064"/>
                <a:gd name="connsiteX399" fmla="*/ 2920817 w 3739830"/>
                <a:gd name="connsiteY399" fmla="*/ 2207059 h 2329064"/>
                <a:gd name="connsiteX400" fmla="*/ 2943842 w 3739830"/>
                <a:gd name="connsiteY400" fmla="*/ 2210349 h 2329064"/>
                <a:gd name="connsiteX401" fmla="*/ 2963577 w 3739830"/>
                <a:gd name="connsiteY401" fmla="*/ 2226795 h 2329064"/>
                <a:gd name="connsiteX402" fmla="*/ 2970156 w 3739830"/>
                <a:gd name="connsiteY402" fmla="*/ 2236662 h 2329064"/>
                <a:gd name="connsiteX403" fmla="*/ 2993180 w 3739830"/>
                <a:gd name="connsiteY403" fmla="*/ 2239952 h 2329064"/>
                <a:gd name="connsiteX404" fmla="*/ 3131327 w 3739830"/>
                <a:gd name="connsiteY404" fmla="*/ 2249819 h 2329064"/>
                <a:gd name="connsiteX405" fmla="*/ 3128038 w 3739830"/>
                <a:gd name="connsiteY405" fmla="*/ 2262976 h 2329064"/>
                <a:gd name="connsiteX406" fmla="*/ 3121459 w 3739830"/>
                <a:gd name="connsiteY406" fmla="*/ 2279422 h 2329064"/>
                <a:gd name="connsiteX407" fmla="*/ 3131327 w 3739830"/>
                <a:gd name="connsiteY407" fmla="*/ 2282711 h 2329064"/>
                <a:gd name="connsiteX408" fmla="*/ 3276052 w 3739830"/>
                <a:gd name="connsiteY408" fmla="*/ 2272844 h 2329064"/>
                <a:gd name="connsiteX409" fmla="*/ 3285920 w 3739830"/>
                <a:gd name="connsiteY409" fmla="*/ 2276133 h 2329064"/>
                <a:gd name="connsiteX410" fmla="*/ 3272763 w 3739830"/>
                <a:gd name="connsiteY410" fmla="*/ 2295868 h 2329064"/>
                <a:gd name="connsiteX411" fmla="*/ 3289209 w 3739830"/>
                <a:gd name="connsiteY411" fmla="*/ 2299157 h 2329064"/>
                <a:gd name="connsiteX412" fmla="*/ 3335258 w 3739830"/>
                <a:gd name="connsiteY412" fmla="*/ 2305736 h 2329064"/>
                <a:gd name="connsiteX413" fmla="*/ 3345125 w 3739830"/>
                <a:gd name="connsiteY413" fmla="*/ 2315603 h 2329064"/>
                <a:gd name="connsiteX414" fmla="*/ 3348415 w 3739830"/>
                <a:gd name="connsiteY414" fmla="*/ 2328760 h 2329064"/>
                <a:gd name="connsiteX415" fmla="*/ 3358282 w 3739830"/>
                <a:gd name="connsiteY415" fmla="*/ 2322182 h 2329064"/>
                <a:gd name="connsiteX416" fmla="*/ 3391174 w 3739830"/>
                <a:gd name="connsiteY416" fmla="*/ 2302447 h 2329064"/>
                <a:gd name="connsiteX417" fmla="*/ 3394463 w 3739830"/>
                <a:gd name="connsiteY417" fmla="*/ 2292579 h 2329064"/>
                <a:gd name="connsiteX418" fmla="*/ 3387885 w 3739830"/>
                <a:gd name="connsiteY418" fmla="*/ 2272844 h 2329064"/>
                <a:gd name="connsiteX419" fmla="*/ 3384596 w 3739830"/>
                <a:gd name="connsiteY419" fmla="*/ 2259687 h 2329064"/>
                <a:gd name="connsiteX420" fmla="*/ 3401042 w 3739830"/>
                <a:gd name="connsiteY420" fmla="*/ 2243241 h 2329064"/>
                <a:gd name="connsiteX421" fmla="*/ 3414199 w 3739830"/>
                <a:gd name="connsiteY421" fmla="*/ 2236662 h 2329064"/>
                <a:gd name="connsiteX422" fmla="*/ 3424066 w 3739830"/>
                <a:gd name="connsiteY422" fmla="*/ 2230084 h 2329064"/>
                <a:gd name="connsiteX423" fmla="*/ 3440512 w 3739830"/>
                <a:gd name="connsiteY423" fmla="*/ 2220216 h 2329064"/>
                <a:gd name="connsiteX424" fmla="*/ 3473405 w 3739830"/>
                <a:gd name="connsiteY424" fmla="*/ 2216927 h 2329064"/>
                <a:gd name="connsiteX425" fmla="*/ 3496429 w 3739830"/>
                <a:gd name="connsiteY425" fmla="*/ 2207059 h 2329064"/>
                <a:gd name="connsiteX426" fmla="*/ 3506297 w 3739830"/>
                <a:gd name="connsiteY426" fmla="*/ 2203770 h 2329064"/>
                <a:gd name="connsiteX427" fmla="*/ 3512875 w 3739830"/>
                <a:gd name="connsiteY427" fmla="*/ 2193903 h 2329064"/>
                <a:gd name="connsiteX428" fmla="*/ 3506297 w 3739830"/>
                <a:gd name="connsiteY428" fmla="*/ 2184035 h 2329064"/>
                <a:gd name="connsiteX429" fmla="*/ 3503007 w 3739830"/>
                <a:gd name="connsiteY429" fmla="*/ 2167589 h 2329064"/>
                <a:gd name="connsiteX430" fmla="*/ 3506297 w 3739830"/>
                <a:gd name="connsiteY430" fmla="*/ 2151143 h 2329064"/>
                <a:gd name="connsiteX431" fmla="*/ 3512875 w 3739830"/>
                <a:gd name="connsiteY431" fmla="*/ 2141275 h 2329064"/>
                <a:gd name="connsiteX432" fmla="*/ 3539189 w 3739830"/>
                <a:gd name="connsiteY432" fmla="*/ 2114962 h 2329064"/>
                <a:gd name="connsiteX433" fmla="*/ 3575370 w 3739830"/>
                <a:gd name="connsiteY433" fmla="*/ 2105094 h 2329064"/>
                <a:gd name="connsiteX434" fmla="*/ 3585238 w 3739830"/>
                <a:gd name="connsiteY434" fmla="*/ 2098516 h 2329064"/>
                <a:gd name="connsiteX435" fmla="*/ 3591816 w 3739830"/>
                <a:gd name="connsiteY435" fmla="*/ 2091937 h 2329064"/>
                <a:gd name="connsiteX436" fmla="*/ 3631287 w 3739830"/>
                <a:gd name="connsiteY436" fmla="*/ 2062334 h 2329064"/>
                <a:gd name="connsiteX437" fmla="*/ 3660889 w 3739830"/>
                <a:gd name="connsiteY437" fmla="*/ 2042599 h 2329064"/>
                <a:gd name="connsiteX438" fmla="*/ 3664179 w 3739830"/>
                <a:gd name="connsiteY438" fmla="*/ 2032731 h 2329064"/>
                <a:gd name="connsiteX439" fmla="*/ 3674046 w 3739830"/>
                <a:gd name="connsiteY439" fmla="*/ 2026153 h 2329064"/>
                <a:gd name="connsiteX440" fmla="*/ 3697071 w 3739830"/>
                <a:gd name="connsiteY440" fmla="*/ 2009707 h 2329064"/>
                <a:gd name="connsiteX441" fmla="*/ 3713517 w 3739830"/>
                <a:gd name="connsiteY441" fmla="*/ 1986683 h 2329064"/>
                <a:gd name="connsiteX442" fmla="*/ 3720095 w 3739830"/>
                <a:gd name="connsiteY442" fmla="*/ 1953790 h 2329064"/>
                <a:gd name="connsiteX443" fmla="*/ 3736541 w 3739830"/>
                <a:gd name="connsiteY443" fmla="*/ 1917609 h 2329064"/>
                <a:gd name="connsiteX444" fmla="*/ 3739830 w 3739830"/>
                <a:gd name="connsiteY444" fmla="*/ 1888006 h 2329064"/>
                <a:gd name="connsiteX445" fmla="*/ 3729963 w 3739830"/>
                <a:gd name="connsiteY445" fmla="*/ 1802487 h 2329064"/>
                <a:gd name="connsiteX446" fmla="*/ 3716806 w 3739830"/>
                <a:gd name="connsiteY446" fmla="*/ 1769595 h 2329064"/>
                <a:gd name="connsiteX447" fmla="*/ 3710228 w 3739830"/>
                <a:gd name="connsiteY447" fmla="*/ 1726835 h 2329064"/>
                <a:gd name="connsiteX448" fmla="*/ 3703649 w 3739830"/>
                <a:gd name="connsiteY448" fmla="*/ 1713678 h 2329064"/>
                <a:gd name="connsiteX449" fmla="*/ 3697071 w 3739830"/>
                <a:gd name="connsiteY449" fmla="*/ 1674208 h 2329064"/>
                <a:gd name="connsiteX450" fmla="*/ 3693781 w 3739830"/>
                <a:gd name="connsiteY450" fmla="*/ 1641316 h 2329064"/>
                <a:gd name="connsiteX451" fmla="*/ 3680625 w 3739830"/>
                <a:gd name="connsiteY451" fmla="*/ 1615002 h 2329064"/>
                <a:gd name="connsiteX452" fmla="*/ 3667468 w 3739830"/>
                <a:gd name="connsiteY452" fmla="*/ 1575531 h 2329064"/>
                <a:gd name="connsiteX453" fmla="*/ 3657600 w 3739830"/>
                <a:gd name="connsiteY453" fmla="*/ 1549218 h 2329064"/>
                <a:gd name="connsiteX454" fmla="*/ 3634576 w 3739830"/>
                <a:gd name="connsiteY454" fmla="*/ 1470277 h 2329064"/>
                <a:gd name="connsiteX455" fmla="*/ 3631287 w 3739830"/>
                <a:gd name="connsiteY455" fmla="*/ 1450542 h 2329064"/>
                <a:gd name="connsiteX456" fmla="*/ 3621419 w 3739830"/>
                <a:gd name="connsiteY456" fmla="*/ 1401203 h 2329064"/>
                <a:gd name="connsiteX457" fmla="*/ 3614840 w 3739830"/>
                <a:gd name="connsiteY457" fmla="*/ 1341998 h 2329064"/>
                <a:gd name="connsiteX458" fmla="*/ 3604973 w 3739830"/>
                <a:gd name="connsiteY458" fmla="*/ 1295949 h 2329064"/>
                <a:gd name="connsiteX459" fmla="*/ 3601684 w 3739830"/>
                <a:gd name="connsiteY459" fmla="*/ 1259767 h 2329064"/>
                <a:gd name="connsiteX460" fmla="*/ 3595105 w 3739830"/>
                <a:gd name="connsiteY460" fmla="*/ 1138067 h 2329064"/>
                <a:gd name="connsiteX461" fmla="*/ 3601684 w 3739830"/>
                <a:gd name="connsiteY461" fmla="*/ 1075572 h 2329064"/>
                <a:gd name="connsiteX462" fmla="*/ 3608262 w 3739830"/>
                <a:gd name="connsiteY462" fmla="*/ 1068993 h 2329064"/>
                <a:gd name="connsiteX463" fmla="*/ 3651022 w 3739830"/>
                <a:gd name="connsiteY463" fmla="*/ 990052 h 2329064"/>
                <a:gd name="connsiteX464" fmla="*/ 3664179 w 3739830"/>
                <a:gd name="connsiteY464" fmla="*/ 957160 h 2329064"/>
                <a:gd name="connsiteX465" fmla="*/ 3670757 w 3739830"/>
                <a:gd name="connsiteY465" fmla="*/ 930847 h 2329064"/>
                <a:gd name="connsiteX466" fmla="*/ 3667468 w 3739830"/>
                <a:gd name="connsiteY466" fmla="*/ 812435 h 2329064"/>
                <a:gd name="connsiteX467" fmla="*/ 3664179 w 3739830"/>
                <a:gd name="connsiteY467" fmla="*/ 792700 h 2329064"/>
                <a:gd name="connsiteX468" fmla="*/ 3660889 w 3739830"/>
                <a:gd name="connsiteY468" fmla="*/ 766386 h 2329064"/>
                <a:gd name="connsiteX469" fmla="*/ 3657600 w 3739830"/>
                <a:gd name="connsiteY469" fmla="*/ 700602 h 2329064"/>
                <a:gd name="connsiteX470" fmla="*/ 3654311 w 3739830"/>
                <a:gd name="connsiteY470" fmla="*/ 562455 h 2329064"/>
                <a:gd name="connsiteX471" fmla="*/ 3647733 w 3739830"/>
                <a:gd name="connsiteY471" fmla="*/ 483514 h 2329064"/>
                <a:gd name="connsiteX472" fmla="*/ 3641154 w 3739830"/>
                <a:gd name="connsiteY472" fmla="*/ 444044 h 2329064"/>
                <a:gd name="connsiteX473" fmla="*/ 3637865 w 3739830"/>
                <a:gd name="connsiteY473" fmla="*/ 414441 h 2329064"/>
                <a:gd name="connsiteX474" fmla="*/ 3631287 w 3739830"/>
                <a:gd name="connsiteY474" fmla="*/ 394706 h 2329064"/>
                <a:gd name="connsiteX475" fmla="*/ 3624708 w 3739830"/>
                <a:gd name="connsiteY475" fmla="*/ 361813 h 2329064"/>
                <a:gd name="connsiteX476" fmla="*/ 3618130 w 3739830"/>
                <a:gd name="connsiteY476" fmla="*/ 338789 h 2329064"/>
                <a:gd name="connsiteX477" fmla="*/ 3604973 w 3739830"/>
                <a:gd name="connsiteY477" fmla="*/ 286162 h 2329064"/>
                <a:gd name="connsiteX478" fmla="*/ 3598394 w 3739830"/>
                <a:gd name="connsiteY478" fmla="*/ 263137 h 2329064"/>
                <a:gd name="connsiteX479" fmla="*/ 3588527 w 3739830"/>
                <a:gd name="connsiteY479" fmla="*/ 223667 h 2329064"/>
                <a:gd name="connsiteX480" fmla="*/ 3585238 w 3739830"/>
                <a:gd name="connsiteY480" fmla="*/ 213799 h 2329064"/>
                <a:gd name="connsiteX481" fmla="*/ 3568792 w 3739830"/>
                <a:gd name="connsiteY481" fmla="*/ 190775 h 2329064"/>
                <a:gd name="connsiteX482" fmla="*/ 3549056 w 3739830"/>
                <a:gd name="connsiteY482" fmla="*/ 177618 h 2329064"/>
                <a:gd name="connsiteX483" fmla="*/ 3535899 w 3739830"/>
                <a:gd name="connsiteY483" fmla="*/ 164461 h 2329064"/>
                <a:gd name="connsiteX484" fmla="*/ 3526032 w 3739830"/>
                <a:gd name="connsiteY484" fmla="*/ 161172 h 2329064"/>
                <a:gd name="connsiteX485" fmla="*/ 3512875 w 3739830"/>
                <a:gd name="connsiteY485" fmla="*/ 154593 h 2329064"/>
                <a:gd name="connsiteX486" fmla="*/ 3460248 w 3739830"/>
                <a:gd name="connsiteY486" fmla="*/ 151304 h 2329064"/>
                <a:gd name="connsiteX487" fmla="*/ 3443802 w 3739830"/>
                <a:gd name="connsiteY487" fmla="*/ 148015 h 2329064"/>
                <a:gd name="connsiteX488" fmla="*/ 3433934 w 3739830"/>
                <a:gd name="connsiteY488" fmla="*/ 141436 h 2329064"/>
                <a:gd name="connsiteX489" fmla="*/ 3424066 w 3739830"/>
                <a:gd name="connsiteY489" fmla="*/ 138147 h 2329064"/>
                <a:gd name="connsiteX490" fmla="*/ 3410910 w 3739830"/>
                <a:gd name="connsiteY490" fmla="*/ 131569 h 2329064"/>
                <a:gd name="connsiteX491" fmla="*/ 3378017 w 3739830"/>
                <a:gd name="connsiteY491" fmla="*/ 161172 h 2329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Lst>
              <a:rect l="l" t="t" r="r" b="b"/>
              <a:pathLst>
                <a:path w="3739830" h="2329064">
                  <a:moveTo>
                    <a:pt x="3378017" y="161172"/>
                  </a:moveTo>
                  <a:cubicBezTo>
                    <a:pt x="3364860" y="165558"/>
                    <a:pt x="3347187" y="160166"/>
                    <a:pt x="3331969" y="157883"/>
                  </a:cubicBezTo>
                  <a:cubicBezTo>
                    <a:pt x="3325111" y="156854"/>
                    <a:pt x="3312233" y="151304"/>
                    <a:pt x="3312233" y="151304"/>
                  </a:cubicBezTo>
                  <a:cubicBezTo>
                    <a:pt x="3297721" y="160980"/>
                    <a:pt x="3297215" y="164374"/>
                    <a:pt x="3272763" y="154593"/>
                  </a:cubicBezTo>
                  <a:cubicBezTo>
                    <a:pt x="3269544" y="153305"/>
                    <a:pt x="3271258" y="147699"/>
                    <a:pt x="3269474" y="144726"/>
                  </a:cubicBezTo>
                  <a:cubicBezTo>
                    <a:pt x="3267878" y="142067"/>
                    <a:pt x="3265669" y="139534"/>
                    <a:pt x="3262895" y="138147"/>
                  </a:cubicBezTo>
                  <a:cubicBezTo>
                    <a:pt x="3256693" y="135046"/>
                    <a:pt x="3243160" y="131569"/>
                    <a:pt x="3243160" y="131569"/>
                  </a:cubicBezTo>
                  <a:cubicBezTo>
                    <a:pt x="3236582" y="132665"/>
                    <a:pt x="3228852" y="130982"/>
                    <a:pt x="3223425" y="134858"/>
                  </a:cubicBezTo>
                  <a:cubicBezTo>
                    <a:pt x="3219746" y="137486"/>
                    <a:pt x="3220822" y="143547"/>
                    <a:pt x="3220135" y="148015"/>
                  </a:cubicBezTo>
                  <a:cubicBezTo>
                    <a:pt x="3218625" y="157828"/>
                    <a:pt x="3220533" y="168400"/>
                    <a:pt x="3216846" y="177618"/>
                  </a:cubicBezTo>
                  <a:cubicBezTo>
                    <a:pt x="3215558" y="180837"/>
                    <a:pt x="3210080" y="179357"/>
                    <a:pt x="3206979" y="180907"/>
                  </a:cubicBezTo>
                  <a:cubicBezTo>
                    <a:pt x="3203443" y="182675"/>
                    <a:pt x="3200113" y="184912"/>
                    <a:pt x="3197111" y="187485"/>
                  </a:cubicBezTo>
                  <a:cubicBezTo>
                    <a:pt x="3192402" y="191521"/>
                    <a:pt x="3188340" y="196256"/>
                    <a:pt x="3183954" y="200642"/>
                  </a:cubicBezTo>
                  <a:lnTo>
                    <a:pt x="3177376" y="207221"/>
                  </a:lnTo>
                  <a:cubicBezTo>
                    <a:pt x="3167508" y="206124"/>
                    <a:pt x="3157586" y="205441"/>
                    <a:pt x="3147773" y="203931"/>
                  </a:cubicBezTo>
                  <a:cubicBezTo>
                    <a:pt x="3131774" y="201469"/>
                    <a:pt x="3138505" y="200792"/>
                    <a:pt x="3124748" y="197353"/>
                  </a:cubicBezTo>
                  <a:cubicBezTo>
                    <a:pt x="3119324" y="195997"/>
                    <a:pt x="3113784" y="195160"/>
                    <a:pt x="3108302" y="194064"/>
                  </a:cubicBezTo>
                  <a:cubicBezTo>
                    <a:pt x="3106109" y="191871"/>
                    <a:pt x="3104498" y="188872"/>
                    <a:pt x="3101724" y="187485"/>
                  </a:cubicBezTo>
                  <a:cubicBezTo>
                    <a:pt x="3071110" y="172178"/>
                    <a:pt x="3015333" y="178438"/>
                    <a:pt x="2993180" y="177618"/>
                  </a:cubicBezTo>
                  <a:cubicBezTo>
                    <a:pt x="2974557" y="158992"/>
                    <a:pt x="3003234" y="187381"/>
                    <a:pt x="2960288" y="148015"/>
                  </a:cubicBezTo>
                  <a:cubicBezTo>
                    <a:pt x="2955716" y="143824"/>
                    <a:pt x="2951517" y="139244"/>
                    <a:pt x="2947131" y="134858"/>
                  </a:cubicBezTo>
                  <a:cubicBezTo>
                    <a:pt x="2942745" y="121701"/>
                    <a:pt x="2937686" y="108750"/>
                    <a:pt x="2933974" y="95388"/>
                  </a:cubicBezTo>
                  <a:cubicBezTo>
                    <a:pt x="2932189" y="88962"/>
                    <a:pt x="2934220" y="81308"/>
                    <a:pt x="2930685" y="75652"/>
                  </a:cubicBezTo>
                  <a:cubicBezTo>
                    <a:pt x="2928086" y="71494"/>
                    <a:pt x="2921914" y="71267"/>
                    <a:pt x="2917528" y="69074"/>
                  </a:cubicBezTo>
                  <a:cubicBezTo>
                    <a:pt x="2905468" y="70170"/>
                    <a:pt x="2893316" y="74205"/>
                    <a:pt x="2881347" y="72363"/>
                  </a:cubicBezTo>
                  <a:cubicBezTo>
                    <a:pt x="2877440" y="71762"/>
                    <a:pt x="2876354" y="66117"/>
                    <a:pt x="2874769" y="62495"/>
                  </a:cubicBezTo>
                  <a:cubicBezTo>
                    <a:pt x="2868648" y="48504"/>
                    <a:pt x="2865738" y="33085"/>
                    <a:pt x="2858322" y="19736"/>
                  </a:cubicBezTo>
                  <a:cubicBezTo>
                    <a:pt x="2849732" y="4276"/>
                    <a:pt x="2844621" y="4205"/>
                    <a:pt x="2832009" y="0"/>
                  </a:cubicBezTo>
                  <a:cubicBezTo>
                    <a:pt x="2829816" y="2193"/>
                    <a:pt x="2827367" y="4157"/>
                    <a:pt x="2825430" y="6579"/>
                  </a:cubicBezTo>
                  <a:cubicBezTo>
                    <a:pt x="2808273" y="28027"/>
                    <a:pt x="2820139" y="31185"/>
                    <a:pt x="2815563" y="72363"/>
                  </a:cubicBezTo>
                  <a:cubicBezTo>
                    <a:pt x="2814328" y="83476"/>
                    <a:pt x="2811177" y="94291"/>
                    <a:pt x="2808984" y="105255"/>
                  </a:cubicBezTo>
                  <a:lnTo>
                    <a:pt x="2805695" y="121701"/>
                  </a:lnTo>
                  <a:cubicBezTo>
                    <a:pt x="2804599" y="146918"/>
                    <a:pt x="2805299" y="172278"/>
                    <a:pt x="2802406" y="197353"/>
                  </a:cubicBezTo>
                  <a:cubicBezTo>
                    <a:pt x="2800946" y="210003"/>
                    <a:pt x="2783853" y="211212"/>
                    <a:pt x="2776092" y="213799"/>
                  </a:cubicBezTo>
                  <a:lnTo>
                    <a:pt x="2766225" y="217088"/>
                  </a:lnTo>
                  <a:cubicBezTo>
                    <a:pt x="2765128" y="232438"/>
                    <a:pt x="2772787" y="251315"/>
                    <a:pt x="2762935" y="263137"/>
                  </a:cubicBezTo>
                  <a:cubicBezTo>
                    <a:pt x="2756464" y="270902"/>
                    <a:pt x="2742374" y="261079"/>
                    <a:pt x="2733333" y="256559"/>
                  </a:cubicBezTo>
                  <a:cubicBezTo>
                    <a:pt x="2730232" y="255008"/>
                    <a:pt x="2731409" y="249878"/>
                    <a:pt x="2730043" y="246691"/>
                  </a:cubicBezTo>
                  <a:cubicBezTo>
                    <a:pt x="2728111" y="242184"/>
                    <a:pt x="2726475" y="237404"/>
                    <a:pt x="2723465" y="233534"/>
                  </a:cubicBezTo>
                  <a:cubicBezTo>
                    <a:pt x="2708434" y="214209"/>
                    <a:pt x="2710750" y="217834"/>
                    <a:pt x="2690573" y="213799"/>
                  </a:cubicBezTo>
                  <a:cubicBezTo>
                    <a:pt x="2669358" y="215213"/>
                    <a:pt x="2640685" y="215882"/>
                    <a:pt x="2618210" y="220377"/>
                  </a:cubicBezTo>
                  <a:cubicBezTo>
                    <a:pt x="2614810" y="221057"/>
                    <a:pt x="2611589" y="222450"/>
                    <a:pt x="2608343" y="223667"/>
                  </a:cubicBezTo>
                  <a:cubicBezTo>
                    <a:pt x="2576918" y="235452"/>
                    <a:pt x="2604404" y="226076"/>
                    <a:pt x="2582029" y="233534"/>
                  </a:cubicBezTo>
                  <a:cubicBezTo>
                    <a:pt x="2580933" y="251077"/>
                    <a:pt x="2580920" y="268721"/>
                    <a:pt x="2578740" y="286162"/>
                  </a:cubicBezTo>
                  <a:cubicBezTo>
                    <a:pt x="2575704" y="310450"/>
                    <a:pt x="2573339" y="305964"/>
                    <a:pt x="2568872" y="322343"/>
                  </a:cubicBezTo>
                  <a:cubicBezTo>
                    <a:pt x="2566493" y="331066"/>
                    <a:pt x="2563780" y="339739"/>
                    <a:pt x="2562294" y="348657"/>
                  </a:cubicBezTo>
                  <a:cubicBezTo>
                    <a:pt x="2558495" y="371451"/>
                    <a:pt x="2563721" y="363677"/>
                    <a:pt x="2552426" y="374970"/>
                  </a:cubicBezTo>
                  <a:cubicBezTo>
                    <a:pt x="2551330" y="378259"/>
                    <a:pt x="2551303" y="382131"/>
                    <a:pt x="2549137" y="384838"/>
                  </a:cubicBezTo>
                  <a:cubicBezTo>
                    <a:pt x="2531594" y="406766"/>
                    <a:pt x="2545847" y="374969"/>
                    <a:pt x="2532691" y="401284"/>
                  </a:cubicBezTo>
                  <a:cubicBezTo>
                    <a:pt x="2531141" y="404385"/>
                    <a:pt x="2531186" y="408179"/>
                    <a:pt x="2529402" y="411152"/>
                  </a:cubicBezTo>
                  <a:cubicBezTo>
                    <a:pt x="2527806" y="413811"/>
                    <a:pt x="2524760" y="415308"/>
                    <a:pt x="2522823" y="417730"/>
                  </a:cubicBezTo>
                  <a:cubicBezTo>
                    <a:pt x="2515220" y="427233"/>
                    <a:pt x="2518495" y="427113"/>
                    <a:pt x="2509666" y="434176"/>
                  </a:cubicBezTo>
                  <a:cubicBezTo>
                    <a:pt x="2489757" y="450102"/>
                    <a:pt x="2509827" y="432991"/>
                    <a:pt x="2489931" y="444044"/>
                  </a:cubicBezTo>
                  <a:cubicBezTo>
                    <a:pt x="2476649" y="451423"/>
                    <a:pt x="2473601" y="458076"/>
                    <a:pt x="2460328" y="460490"/>
                  </a:cubicBezTo>
                  <a:cubicBezTo>
                    <a:pt x="2451631" y="462071"/>
                    <a:pt x="2442765" y="462529"/>
                    <a:pt x="2434015" y="463779"/>
                  </a:cubicBezTo>
                  <a:cubicBezTo>
                    <a:pt x="2427413" y="464722"/>
                    <a:pt x="2420858" y="465972"/>
                    <a:pt x="2414279" y="467068"/>
                  </a:cubicBezTo>
                  <a:cubicBezTo>
                    <a:pt x="2407701" y="469261"/>
                    <a:pt x="2401384" y="472507"/>
                    <a:pt x="2394544" y="473647"/>
                  </a:cubicBezTo>
                  <a:cubicBezTo>
                    <a:pt x="2347427" y="481500"/>
                    <a:pt x="2368278" y="478339"/>
                    <a:pt x="2332049" y="483514"/>
                  </a:cubicBezTo>
                  <a:cubicBezTo>
                    <a:pt x="2329185" y="486379"/>
                    <a:pt x="2319755" y="496671"/>
                    <a:pt x="2315603" y="496671"/>
                  </a:cubicBezTo>
                  <a:cubicBezTo>
                    <a:pt x="2311650" y="496671"/>
                    <a:pt x="2309024" y="492286"/>
                    <a:pt x="2305735" y="490093"/>
                  </a:cubicBezTo>
                  <a:cubicBezTo>
                    <a:pt x="2302446" y="491189"/>
                    <a:pt x="2298689" y="491367"/>
                    <a:pt x="2295868" y="493382"/>
                  </a:cubicBezTo>
                  <a:cubicBezTo>
                    <a:pt x="2290821" y="496987"/>
                    <a:pt x="2282711" y="506539"/>
                    <a:pt x="2282711" y="506539"/>
                  </a:cubicBezTo>
                  <a:cubicBezTo>
                    <a:pt x="2281615" y="512021"/>
                    <a:pt x="2280778" y="517561"/>
                    <a:pt x="2279422" y="522985"/>
                  </a:cubicBezTo>
                  <a:cubicBezTo>
                    <a:pt x="2278581" y="526348"/>
                    <a:pt x="2278585" y="530401"/>
                    <a:pt x="2276133" y="532852"/>
                  </a:cubicBezTo>
                  <a:cubicBezTo>
                    <a:pt x="2268865" y="540120"/>
                    <a:pt x="2257166" y="546934"/>
                    <a:pt x="2246530" y="549298"/>
                  </a:cubicBezTo>
                  <a:cubicBezTo>
                    <a:pt x="2240019" y="550745"/>
                    <a:pt x="2233373" y="551491"/>
                    <a:pt x="2226794" y="552588"/>
                  </a:cubicBezTo>
                  <a:cubicBezTo>
                    <a:pt x="2219471" y="557470"/>
                    <a:pt x="2215702" y="559051"/>
                    <a:pt x="2210348" y="565744"/>
                  </a:cubicBezTo>
                  <a:cubicBezTo>
                    <a:pt x="2197779" y="581455"/>
                    <a:pt x="2208588" y="569267"/>
                    <a:pt x="2200481" y="585480"/>
                  </a:cubicBezTo>
                  <a:cubicBezTo>
                    <a:pt x="2196571" y="593300"/>
                    <a:pt x="2180360" y="612179"/>
                    <a:pt x="2177456" y="615083"/>
                  </a:cubicBezTo>
                  <a:cubicBezTo>
                    <a:pt x="2173326" y="619213"/>
                    <a:pt x="2158947" y="626304"/>
                    <a:pt x="2154432" y="628239"/>
                  </a:cubicBezTo>
                  <a:cubicBezTo>
                    <a:pt x="2151245" y="629605"/>
                    <a:pt x="2147665" y="629978"/>
                    <a:pt x="2144564" y="631529"/>
                  </a:cubicBezTo>
                  <a:cubicBezTo>
                    <a:pt x="2141028" y="633297"/>
                    <a:pt x="2137986" y="635914"/>
                    <a:pt x="2134697" y="638107"/>
                  </a:cubicBezTo>
                  <a:cubicBezTo>
                    <a:pt x="2126404" y="662980"/>
                    <a:pt x="2129776" y="648055"/>
                    <a:pt x="2137986" y="697313"/>
                  </a:cubicBezTo>
                  <a:cubicBezTo>
                    <a:pt x="2139648" y="707284"/>
                    <a:pt x="2140810" y="717531"/>
                    <a:pt x="2144564" y="726916"/>
                  </a:cubicBezTo>
                  <a:cubicBezTo>
                    <a:pt x="2158445" y="761620"/>
                    <a:pt x="2172577" y="747525"/>
                    <a:pt x="2213638" y="749940"/>
                  </a:cubicBezTo>
                  <a:cubicBezTo>
                    <a:pt x="2216927" y="753229"/>
                    <a:pt x="2220925" y="755938"/>
                    <a:pt x="2223505" y="759808"/>
                  </a:cubicBezTo>
                  <a:cubicBezTo>
                    <a:pt x="2225428" y="762693"/>
                    <a:pt x="2225560" y="766435"/>
                    <a:pt x="2226794" y="769675"/>
                  </a:cubicBezTo>
                  <a:cubicBezTo>
                    <a:pt x="2234332" y="789463"/>
                    <a:pt x="2242103" y="809162"/>
                    <a:pt x="2249819" y="828881"/>
                  </a:cubicBezTo>
                  <a:cubicBezTo>
                    <a:pt x="2257629" y="848840"/>
                    <a:pt x="2251642" y="842157"/>
                    <a:pt x="2266265" y="851906"/>
                  </a:cubicBezTo>
                  <a:cubicBezTo>
                    <a:pt x="2268458" y="855195"/>
                    <a:pt x="2270312" y="858736"/>
                    <a:pt x="2272843" y="861773"/>
                  </a:cubicBezTo>
                  <a:cubicBezTo>
                    <a:pt x="2275821" y="865347"/>
                    <a:pt x="2280131" y="867770"/>
                    <a:pt x="2282711" y="871641"/>
                  </a:cubicBezTo>
                  <a:cubicBezTo>
                    <a:pt x="2284599" y="874473"/>
                    <a:pt x="2288850" y="892910"/>
                    <a:pt x="2289289" y="894665"/>
                  </a:cubicBezTo>
                  <a:cubicBezTo>
                    <a:pt x="2288193" y="926461"/>
                    <a:pt x="2288969" y="958376"/>
                    <a:pt x="2286000" y="990052"/>
                  </a:cubicBezTo>
                  <a:cubicBezTo>
                    <a:pt x="2285631" y="993988"/>
                    <a:pt x="2282812" y="997886"/>
                    <a:pt x="2279422" y="999920"/>
                  </a:cubicBezTo>
                  <a:cubicBezTo>
                    <a:pt x="2271389" y="1004740"/>
                    <a:pt x="2262160" y="1007374"/>
                    <a:pt x="2253108" y="1009788"/>
                  </a:cubicBezTo>
                  <a:cubicBezTo>
                    <a:pt x="2245617" y="1011786"/>
                    <a:pt x="2237759" y="1011981"/>
                    <a:pt x="2230084" y="1013077"/>
                  </a:cubicBezTo>
                  <a:cubicBezTo>
                    <a:pt x="2214132" y="1029029"/>
                    <a:pt x="2220368" y="1021074"/>
                    <a:pt x="2210348" y="1036101"/>
                  </a:cubicBezTo>
                  <a:cubicBezTo>
                    <a:pt x="2209252" y="1039390"/>
                    <a:pt x="2204352" y="1043803"/>
                    <a:pt x="2207059" y="1045969"/>
                  </a:cubicBezTo>
                  <a:cubicBezTo>
                    <a:pt x="2212267" y="1050135"/>
                    <a:pt x="2220176" y="1048431"/>
                    <a:pt x="2226794" y="1049258"/>
                  </a:cubicBezTo>
                  <a:cubicBezTo>
                    <a:pt x="2237728" y="1050625"/>
                    <a:pt x="2248723" y="1051451"/>
                    <a:pt x="2259687" y="1052547"/>
                  </a:cubicBezTo>
                  <a:lnTo>
                    <a:pt x="2276133" y="1068993"/>
                  </a:lnTo>
                  <a:cubicBezTo>
                    <a:pt x="2278326" y="1071186"/>
                    <a:pt x="2280131" y="1073852"/>
                    <a:pt x="2282711" y="1075572"/>
                  </a:cubicBezTo>
                  <a:cubicBezTo>
                    <a:pt x="2286000" y="1077765"/>
                    <a:pt x="2289492" y="1079680"/>
                    <a:pt x="2292579" y="1082150"/>
                  </a:cubicBezTo>
                  <a:cubicBezTo>
                    <a:pt x="2299272" y="1087504"/>
                    <a:pt x="2300853" y="1091273"/>
                    <a:pt x="2305735" y="1098596"/>
                  </a:cubicBezTo>
                  <a:cubicBezTo>
                    <a:pt x="2306832" y="1102982"/>
                    <a:pt x="2307003" y="1107710"/>
                    <a:pt x="2309025" y="1111753"/>
                  </a:cubicBezTo>
                  <a:cubicBezTo>
                    <a:pt x="2312561" y="1118824"/>
                    <a:pt x="2322181" y="1131488"/>
                    <a:pt x="2322181" y="1131488"/>
                  </a:cubicBezTo>
                  <a:cubicBezTo>
                    <a:pt x="2321085" y="1136970"/>
                    <a:pt x="2320248" y="1142510"/>
                    <a:pt x="2318892" y="1147934"/>
                  </a:cubicBezTo>
                  <a:cubicBezTo>
                    <a:pt x="2318051" y="1151298"/>
                    <a:pt x="2315603" y="1154335"/>
                    <a:pt x="2315603" y="1157802"/>
                  </a:cubicBezTo>
                  <a:cubicBezTo>
                    <a:pt x="2315603" y="1161269"/>
                    <a:pt x="2317796" y="1164381"/>
                    <a:pt x="2318892" y="1167670"/>
                  </a:cubicBezTo>
                  <a:cubicBezTo>
                    <a:pt x="2317796" y="1196176"/>
                    <a:pt x="2319784" y="1224970"/>
                    <a:pt x="2315603" y="1253189"/>
                  </a:cubicBezTo>
                  <a:cubicBezTo>
                    <a:pt x="2315095" y="1256619"/>
                    <a:pt x="2309202" y="1256478"/>
                    <a:pt x="2305735" y="1256478"/>
                  </a:cubicBezTo>
                  <a:cubicBezTo>
                    <a:pt x="2279399" y="1256478"/>
                    <a:pt x="2253108" y="1254285"/>
                    <a:pt x="2226794" y="1253189"/>
                  </a:cubicBezTo>
                  <a:lnTo>
                    <a:pt x="2203770" y="1230165"/>
                  </a:lnTo>
                  <a:cubicBezTo>
                    <a:pt x="2201577" y="1227972"/>
                    <a:pt x="2198912" y="1226166"/>
                    <a:pt x="2197192" y="1223586"/>
                  </a:cubicBezTo>
                  <a:cubicBezTo>
                    <a:pt x="2190724" y="1213884"/>
                    <a:pt x="2190243" y="1211765"/>
                    <a:pt x="2180746" y="1203851"/>
                  </a:cubicBezTo>
                  <a:cubicBezTo>
                    <a:pt x="2177709" y="1201320"/>
                    <a:pt x="2173965" y="1199742"/>
                    <a:pt x="2170878" y="1197272"/>
                  </a:cubicBezTo>
                  <a:cubicBezTo>
                    <a:pt x="2147446" y="1178528"/>
                    <a:pt x="2184797" y="1204360"/>
                    <a:pt x="2154432" y="1184116"/>
                  </a:cubicBezTo>
                  <a:cubicBezTo>
                    <a:pt x="2147486" y="1163275"/>
                    <a:pt x="2150229" y="1175899"/>
                    <a:pt x="2154432" y="1138067"/>
                  </a:cubicBezTo>
                  <a:cubicBezTo>
                    <a:pt x="2156789" y="1116852"/>
                    <a:pt x="2156757" y="1118899"/>
                    <a:pt x="2161010" y="1101885"/>
                  </a:cubicBezTo>
                  <a:cubicBezTo>
                    <a:pt x="2149942" y="1098196"/>
                    <a:pt x="2149364" y="1098520"/>
                    <a:pt x="2137986" y="1092018"/>
                  </a:cubicBezTo>
                  <a:cubicBezTo>
                    <a:pt x="2134554" y="1090057"/>
                    <a:pt x="2131093" y="1088042"/>
                    <a:pt x="2128118" y="1085439"/>
                  </a:cubicBezTo>
                  <a:cubicBezTo>
                    <a:pt x="2122284" y="1080334"/>
                    <a:pt x="2111672" y="1068993"/>
                    <a:pt x="2111672" y="1068993"/>
                  </a:cubicBezTo>
                  <a:cubicBezTo>
                    <a:pt x="2102901" y="1070090"/>
                    <a:pt x="2094001" y="1070431"/>
                    <a:pt x="2085358" y="1072283"/>
                  </a:cubicBezTo>
                  <a:cubicBezTo>
                    <a:pt x="2078578" y="1073736"/>
                    <a:pt x="2072515" y="1078095"/>
                    <a:pt x="2065623" y="1078861"/>
                  </a:cubicBezTo>
                  <a:lnTo>
                    <a:pt x="2036020" y="1082150"/>
                  </a:lnTo>
                  <a:cubicBezTo>
                    <a:pt x="2032731" y="1083246"/>
                    <a:pt x="2028604" y="1082988"/>
                    <a:pt x="2026153" y="1085439"/>
                  </a:cubicBezTo>
                  <a:cubicBezTo>
                    <a:pt x="2023701" y="1087891"/>
                    <a:pt x="2024414" y="1092206"/>
                    <a:pt x="2022863" y="1095307"/>
                  </a:cubicBezTo>
                  <a:cubicBezTo>
                    <a:pt x="2021095" y="1098843"/>
                    <a:pt x="2019372" y="1102705"/>
                    <a:pt x="2016285" y="1105175"/>
                  </a:cubicBezTo>
                  <a:cubicBezTo>
                    <a:pt x="2013578" y="1107341"/>
                    <a:pt x="2009781" y="1107623"/>
                    <a:pt x="2006417" y="1108464"/>
                  </a:cubicBezTo>
                  <a:lnTo>
                    <a:pt x="1980104" y="1115042"/>
                  </a:lnTo>
                  <a:cubicBezTo>
                    <a:pt x="1977257" y="1114330"/>
                    <a:pt x="1960748" y="1110561"/>
                    <a:pt x="1957079" y="1108464"/>
                  </a:cubicBezTo>
                  <a:cubicBezTo>
                    <a:pt x="1952319" y="1105744"/>
                    <a:pt x="1948308" y="1101885"/>
                    <a:pt x="1943922" y="1098596"/>
                  </a:cubicBezTo>
                  <a:cubicBezTo>
                    <a:pt x="1942826" y="1095307"/>
                    <a:pt x="1941253" y="1092140"/>
                    <a:pt x="1940633" y="1088729"/>
                  </a:cubicBezTo>
                  <a:cubicBezTo>
                    <a:pt x="1939052" y="1080032"/>
                    <a:pt x="1940744" y="1070575"/>
                    <a:pt x="1937344" y="1062415"/>
                  </a:cubicBezTo>
                  <a:cubicBezTo>
                    <a:pt x="1934959" y="1056690"/>
                    <a:pt x="1924187" y="1049258"/>
                    <a:pt x="1924187" y="1049258"/>
                  </a:cubicBezTo>
                  <a:cubicBezTo>
                    <a:pt x="1913223" y="1050354"/>
                    <a:pt x="1902186" y="1050872"/>
                    <a:pt x="1891295" y="1052547"/>
                  </a:cubicBezTo>
                  <a:cubicBezTo>
                    <a:pt x="1887868" y="1053074"/>
                    <a:pt x="1884868" y="1056266"/>
                    <a:pt x="1881428" y="1055836"/>
                  </a:cubicBezTo>
                  <a:cubicBezTo>
                    <a:pt x="1875569" y="1055104"/>
                    <a:pt x="1870510" y="1051331"/>
                    <a:pt x="1864981" y="1049258"/>
                  </a:cubicBezTo>
                  <a:cubicBezTo>
                    <a:pt x="1861735" y="1048041"/>
                    <a:pt x="1858403" y="1047065"/>
                    <a:pt x="1855114" y="1045969"/>
                  </a:cubicBezTo>
                  <a:cubicBezTo>
                    <a:pt x="1839764" y="1047065"/>
                    <a:pt x="1824348" y="1047460"/>
                    <a:pt x="1809065" y="1049258"/>
                  </a:cubicBezTo>
                  <a:cubicBezTo>
                    <a:pt x="1805622" y="1049663"/>
                    <a:pt x="1802617" y="1053117"/>
                    <a:pt x="1799197" y="1052547"/>
                  </a:cubicBezTo>
                  <a:cubicBezTo>
                    <a:pt x="1795298" y="1051897"/>
                    <a:pt x="1792619" y="1048162"/>
                    <a:pt x="1789330" y="1045969"/>
                  </a:cubicBezTo>
                  <a:cubicBezTo>
                    <a:pt x="1790127" y="1041986"/>
                    <a:pt x="1796707" y="1021284"/>
                    <a:pt x="1789330" y="1016366"/>
                  </a:cubicBezTo>
                  <a:cubicBezTo>
                    <a:pt x="1786750" y="1014646"/>
                    <a:pt x="1785525" y="1021557"/>
                    <a:pt x="1782751" y="1022944"/>
                  </a:cubicBezTo>
                  <a:cubicBezTo>
                    <a:pt x="1778708" y="1024966"/>
                    <a:pt x="1773980" y="1025137"/>
                    <a:pt x="1769594" y="1026234"/>
                  </a:cubicBezTo>
                  <a:cubicBezTo>
                    <a:pt x="1765114" y="1029220"/>
                    <a:pt x="1756272" y="1034184"/>
                    <a:pt x="1753148" y="1039390"/>
                  </a:cubicBezTo>
                  <a:cubicBezTo>
                    <a:pt x="1751364" y="1042363"/>
                    <a:pt x="1750955" y="1045969"/>
                    <a:pt x="1749859" y="1049258"/>
                  </a:cubicBezTo>
                  <a:cubicBezTo>
                    <a:pt x="1750074" y="1051619"/>
                    <a:pt x="1758415" y="1119261"/>
                    <a:pt x="1749859" y="1121621"/>
                  </a:cubicBezTo>
                  <a:cubicBezTo>
                    <a:pt x="1720096" y="1129832"/>
                    <a:pt x="1688457" y="1115072"/>
                    <a:pt x="1657761" y="1111753"/>
                  </a:cubicBezTo>
                  <a:lnTo>
                    <a:pt x="1628158" y="1108464"/>
                  </a:lnTo>
                  <a:cubicBezTo>
                    <a:pt x="1610616" y="1109560"/>
                    <a:pt x="1592814" y="1108552"/>
                    <a:pt x="1575531" y="1111753"/>
                  </a:cubicBezTo>
                  <a:cubicBezTo>
                    <a:pt x="1562913" y="1114090"/>
                    <a:pt x="1551524" y="1120852"/>
                    <a:pt x="1539350" y="1124910"/>
                  </a:cubicBezTo>
                  <a:cubicBezTo>
                    <a:pt x="1531778" y="1127434"/>
                    <a:pt x="1523954" y="1129141"/>
                    <a:pt x="1516325" y="1131488"/>
                  </a:cubicBezTo>
                  <a:cubicBezTo>
                    <a:pt x="1509697" y="1133527"/>
                    <a:pt x="1503168" y="1135874"/>
                    <a:pt x="1496590" y="1138067"/>
                  </a:cubicBezTo>
                  <a:cubicBezTo>
                    <a:pt x="1474746" y="1159909"/>
                    <a:pt x="1494983" y="1144645"/>
                    <a:pt x="1440674" y="1144645"/>
                  </a:cubicBezTo>
                  <a:cubicBezTo>
                    <a:pt x="1434005" y="1144645"/>
                    <a:pt x="1427549" y="1147052"/>
                    <a:pt x="1420938" y="1147934"/>
                  </a:cubicBezTo>
                  <a:cubicBezTo>
                    <a:pt x="1411097" y="1149246"/>
                    <a:pt x="1401203" y="1150127"/>
                    <a:pt x="1391335" y="1151224"/>
                  </a:cubicBezTo>
                  <a:cubicBezTo>
                    <a:pt x="1388046" y="1152320"/>
                    <a:pt x="1383507" y="1151709"/>
                    <a:pt x="1381468" y="1154513"/>
                  </a:cubicBezTo>
                  <a:cubicBezTo>
                    <a:pt x="1374258" y="1164427"/>
                    <a:pt x="1368898" y="1175776"/>
                    <a:pt x="1365022" y="1187405"/>
                  </a:cubicBezTo>
                  <a:cubicBezTo>
                    <a:pt x="1363926" y="1190694"/>
                    <a:pt x="1363517" y="1194299"/>
                    <a:pt x="1361733" y="1197272"/>
                  </a:cubicBezTo>
                  <a:cubicBezTo>
                    <a:pt x="1360137" y="1199931"/>
                    <a:pt x="1357347" y="1201658"/>
                    <a:pt x="1355154" y="1203851"/>
                  </a:cubicBezTo>
                  <a:cubicBezTo>
                    <a:pt x="1348004" y="1232453"/>
                    <a:pt x="1357618" y="1212370"/>
                    <a:pt x="1309105" y="1213718"/>
                  </a:cubicBezTo>
                  <a:cubicBezTo>
                    <a:pt x="1283802" y="1214421"/>
                    <a:pt x="1233453" y="1220297"/>
                    <a:pt x="1233453" y="1220297"/>
                  </a:cubicBezTo>
                  <a:cubicBezTo>
                    <a:pt x="1227971" y="1221393"/>
                    <a:pt x="1221659" y="1220485"/>
                    <a:pt x="1217007" y="1223586"/>
                  </a:cubicBezTo>
                  <a:cubicBezTo>
                    <a:pt x="1214122" y="1225509"/>
                    <a:pt x="1214630" y="1230109"/>
                    <a:pt x="1213718" y="1233454"/>
                  </a:cubicBezTo>
                  <a:cubicBezTo>
                    <a:pt x="1211339" y="1242176"/>
                    <a:pt x="1211625" y="1251917"/>
                    <a:pt x="1207140" y="1259767"/>
                  </a:cubicBezTo>
                  <a:cubicBezTo>
                    <a:pt x="1202524" y="1267845"/>
                    <a:pt x="1193984" y="1272924"/>
                    <a:pt x="1187405" y="1279503"/>
                  </a:cubicBezTo>
                  <a:lnTo>
                    <a:pt x="1180826" y="1286081"/>
                  </a:lnTo>
                  <a:cubicBezTo>
                    <a:pt x="1177537" y="1293756"/>
                    <a:pt x="1174956" y="1301775"/>
                    <a:pt x="1170958" y="1309106"/>
                  </a:cubicBezTo>
                  <a:cubicBezTo>
                    <a:pt x="1166267" y="1317706"/>
                    <a:pt x="1160986" y="1322367"/>
                    <a:pt x="1154512" y="1328841"/>
                  </a:cubicBezTo>
                  <a:cubicBezTo>
                    <a:pt x="1118236" y="1324307"/>
                    <a:pt x="1125998" y="1333245"/>
                    <a:pt x="1134777" y="1315684"/>
                  </a:cubicBezTo>
                  <a:cubicBezTo>
                    <a:pt x="1136327" y="1312583"/>
                    <a:pt x="1136970" y="1309105"/>
                    <a:pt x="1138066" y="1305816"/>
                  </a:cubicBezTo>
                  <a:cubicBezTo>
                    <a:pt x="1136970" y="1300334"/>
                    <a:pt x="1137878" y="1294022"/>
                    <a:pt x="1134777" y="1289370"/>
                  </a:cubicBezTo>
                  <a:cubicBezTo>
                    <a:pt x="1132854" y="1286485"/>
                    <a:pt x="1128377" y="1286081"/>
                    <a:pt x="1124910" y="1286081"/>
                  </a:cubicBezTo>
                  <a:cubicBezTo>
                    <a:pt x="1105144" y="1286081"/>
                    <a:pt x="1085439" y="1288274"/>
                    <a:pt x="1065704" y="1289370"/>
                  </a:cubicBezTo>
                  <a:cubicBezTo>
                    <a:pt x="1062415" y="1291563"/>
                    <a:pt x="1058999" y="1293577"/>
                    <a:pt x="1055836" y="1295949"/>
                  </a:cubicBezTo>
                  <a:cubicBezTo>
                    <a:pt x="1040374" y="1307545"/>
                    <a:pt x="1037171" y="1312531"/>
                    <a:pt x="1019655" y="1322262"/>
                  </a:cubicBezTo>
                  <a:cubicBezTo>
                    <a:pt x="1016624" y="1323946"/>
                    <a:pt x="1013076" y="1324455"/>
                    <a:pt x="1009787" y="1325552"/>
                  </a:cubicBezTo>
                  <a:cubicBezTo>
                    <a:pt x="988955" y="1324455"/>
                    <a:pt x="967656" y="1326787"/>
                    <a:pt x="947292" y="1322262"/>
                  </a:cubicBezTo>
                  <a:cubicBezTo>
                    <a:pt x="943908" y="1321510"/>
                    <a:pt x="950581" y="1315862"/>
                    <a:pt x="950581" y="1312395"/>
                  </a:cubicBezTo>
                  <a:cubicBezTo>
                    <a:pt x="950581" y="1297006"/>
                    <a:pt x="951411" y="1281173"/>
                    <a:pt x="947292" y="1266346"/>
                  </a:cubicBezTo>
                  <a:cubicBezTo>
                    <a:pt x="942954" y="1250729"/>
                    <a:pt x="925700" y="1251783"/>
                    <a:pt x="914400" y="1249900"/>
                  </a:cubicBezTo>
                  <a:cubicBezTo>
                    <a:pt x="912207" y="1247707"/>
                    <a:pt x="909209" y="1246095"/>
                    <a:pt x="907822" y="1243321"/>
                  </a:cubicBezTo>
                  <a:cubicBezTo>
                    <a:pt x="905801" y="1239278"/>
                    <a:pt x="905775" y="1234511"/>
                    <a:pt x="904533" y="1230165"/>
                  </a:cubicBezTo>
                  <a:cubicBezTo>
                    <a:pt x="903580" y="1226831"/>
                    <a:pt x="902340" y="1223586"/>
                    <a:pt x="901243" y="1220297"/>
                  </a:cubicBezTo>
                  <a:cubicBezTo>
                    <a:pt x="902340" y="1217008"/>
                    <a:pt x="902982" y="1213530"/>
                    <a:pt x="904533" y="1210429"/>
                  </a:cubicBezTo>
                  <a:cubicBezTo>
                    <a:pt x="906301" y="1206893"/>
                    <a:pt x="910461" y="1204461"/>
                    <a:pt x="911111" y="1200562"/>
                  </a:cubicBezTo>
                  <a:cubicBezTo>
                    <a:pt x="911681" y="1197142"/>
                    <a:pt x="908918" y="1193983"/>
                    <a:pt x="907822" y="1190694"/>
                  </a:cubicBezTo>
                  <a:cubicBezTo>
                    <a:pt x="895761" y="1191790"/>
                    <a:pt x="883629" y="1192270"/>
                    <a:pt x="871640" y="1193983"/>
                  </a:cubicBezTo>
                  <a:cubicBezTo>
                    <a:pt x="868208" y="1194473"/>
                    <a:pt x="865240" y="1197272"/>
                    <a:pt x="861773" y="1197272"/>
                  </a:cubicBezTo>
                  <a:cubicBezTo>
                    <a:pt x="852933" y="1197272"/>
                    <a:pt x="844230" y="1195079"/>
                    <a:pt x="835459" y="1193983"/>
                  </a:cubicBezTo>
                  <a:cubicBezTo>
                    <a:pt x="813168" y="1186553"/>
                    <a:pt x="840360" y="1194963"/>
                    <a:pt x="802567" y="1187405"/>
                  </a:cubicBezTo>
                  <a:cubicBezTo>
                    <a:pt x="799167" y="1186725"/>
                    <a:pt x="796033" y="1185069"/>
                    <a:pt x="792699" y="1184116"/>
                  </a:cubicBezTo>
                  <a:cubicBezTo>
                    <a:pt x="778951" y="1180188"/>
                    <a:pt x="775329" y="1180124"/>
                    <a:pt x="759807" y="1177537"/>
                  </a:cubicBezTo>
                  <a:cubicBezTo>
                    <a:pt x="721819" y="1164875"/>
                    <a:pt x="740526" y="1168960"/>
                    <a:pt x="703891" y="1164380"/>
                  </a:cubicBezTo>
                  <a:cubicBezTo>
                    <a:pt x="701698" y="1166573"/>
                    <a:pt x="698908" y="1168300"/>
                    <a:pt x="697312" y="1170959"/>
                  </a:cubicBezTo>
                  <a:cubicBezTo>
                    <a:pt x="684161" y="1192877"/>
                    <a:pt x="719136" y="1182919"/>
                    <a:pt x="654553" y="1177537"/>
                  </a:cubicBezTo>
                  <a:cubicBezTo>
                    <a:pt x="654204" y="1174744"/>
                    <a:pt x="656346" y="1148143"/>
                    <a:pt x="644685" y="1144645"/>
                  </a:cubicBezTo>
                  <a:cubicBezTo>
                    <a:pt x="636218" y="1142105"/>
                    <a:pt x="627142" y="1142452"/>
                    <a:pt x="618371" y="1141356"/>
                  </a:cubicBezTo>
                  <a:cubicBezTo>
                    <a:pt x="612889" y="1142452"/>
                    <a:pt x="606577" y="1141544"/>
                    <a:pt x="601925" y="1144645"/>
                  </a:cubicBezTo>
                  <a:cubicBezTo>
                    <a:pt x="599040" y="1146568"/>
                    <a:pt x="599477" y="1151149"/>
                    <a:pt x="598636" y="1154513"/>
                  </a:cubicBezTo>
                  <a:cubicBezTo>
                    <a:pt x="597280" y="1159937"/>
                    <a:pt x="596443" y="1165477"/>
                    <a:pt x="595347" y="1170959"/>
                  </a:cubicBezTo>
                  <a:cubicBezTo>
                    <a:pt x="596443" y="1179730"/>
                    <a:pt x="597055" y="1188575"/>
                    <a:pt x="598636" y="1197272"/>
                  </a:cubicBezTo>
                  <a:cubicBezTo>
                    <a:pt x="599256" y="1200683"/>
                    <a:pt x="599910" y="1204319"/>
                    <a:pt x="601925" y="1207140"/>
                  </a:cubicBezTo>
                  <a:cubicBezTo>
                    <a:pt x="605530" y="1212187"/>
                    <a:pt x="615082" y="1220297"/>
                    <a:pt x="615082" y="1220297"/>
                  </a:cubicBezTo>
                  <a:cubicBezTo>
                    <a:pt x="612889" y="1236743"/>
                    <a:pt x="611231" y="1253269"/>
                    <a:pt x="608504" y="1269635"/>
                  </a:cubicBezTo>
                  <a:cubicBezTo>
                    <a:pt x="607934" y="1273055"/>
                    <a:pt x="605785" y="1276083"/>
                    <a:pt x="605215" y="1279503"/>
                  </a:cubicBezTo>
                  <a:cubicBezTo>
                    <a:pt x="599005" y="1316760"/>
                    <a:pt x="608421" y="1299362"/>
                    <a:pt x="595347" y="1318973"/>
                  </a:cubicBezTo>
                  <a:cubicBezTo>
                    <a:pt x="594251" y="1322262"/>
                    <a:pt x="594073" y="1326020"/>
                    <a:pt x="592058" y="1328841"/>
                  </a:cubicBezTo>
                  <a:cubicBezTo>
                    <a:pt x="582303" y="1342499"/>
                    <a:pt x="581513" y="1341127"/>
                    <a:pt x="569033" y="1345287"/>
                  </a:cubicBezTo>
                  <a:cubicBezTo>
                    <a:pt x="565744" y="1347480"/>
                    <a:pt x="562253" y="1349396"/>
                    <a:pt x="559166" y="1351865"/>
                  </a:cubicBezTo>
                  <a:cubicBezTo>
                    <a:pt x="556744" y="1353802"/>
                    <a:pt x="555168" y="1356724"/>
                    <a:pt x="552587" y="1358444"/>
                  </a:cubicBezTo>
                  <a:cubicBezTo>
                    <a:pt x="548507" y="1361164"/>
                    <a:pt x="543816" y="1362829"/>
                    <a:pt x="539430" y="1365022"/>
                  </a:cubicBezTo>
                  <a:cubicBezTo>
                    <a:pt x="535045" y="1369408"/>
                    <a:pt x="531592" y="1374988"/>
                    <a:pt x="526274" y="1378179"/>
                  </a:cubicBezTo>
                  <a:cubicBezTo>
                    <a:pt x="520559" y="1381608"/>
                    <a:pt x="501329" y="1386060"/>
                    <a:pt x="493381" y="1388047"/>
                  </a:cubicBezTo>
                  <a:cubicBezTo>
                    <a:pt x="490092" y="1390240"/>
                    <a:pt x="486601" y="1392156"/>
                    <a:pt x="483514" y="1394625"/>
                  </a:cubicBezTo>
                  <a:cubicBezTo>
                    <a:pt x="481092" y="1396562"/>
                    <a:pt x="479515" y="1399483"/>
                    <a:pt x="476935" y="1401203"/>
                  </a:cubicBezTo>
                  <a:cubicBezTo>
                    <a:pt x="467700" y="1407360"/>
                    <a:pt x="444872" y="1414872"/>
                    <a:pt x="437465" y="1417649"/>
                  </a:cubicBezTo>
                  <a:cubicBezTo>
                    <a:pt x="431983" y="1416553"/>
                    <a:pt x="423095" y="1419551"/>
                    <a:pt x="421019" y="1414360"/>
                  </a:cubicBezTo>
                  <a:cubicBezTo>
                    <a:pt x="416838" y="1403907"/>
                    <a:pt x="421948" y="1383829"/>
                    <a:pt x="430887" y="1374890"/>
                  </a:cubicBezTo>
                  <a:cubicBezTo>
                    <a:pt x="433682" y="1372095"/>
                    <a:pt x="437465" y="1370504"/>
                    <a:pt x="440754" y="1368311"/>
                  </a:cubicBezTo>
                  <a:cubicBezTo>
                    <a:pt x="442947" y="1365022"/>
                    <a:pt x="445565" y="1361980"/>
                    <a:pt x="447333" y="1358444"/>
                  </a:cubicBezTo>
                  <a:cubicBezTo>
                    <a:pt x="460958" y="1331195"/>
                    <a:pt x="438339" y="1367002"/>
                    <a:pt x="457200" y="1338708"/>
                  </a:cubicBezTo>
                  <a:cubicBezTo>
                    <a:pt x="456104" y="1335419"/>
                    <a:pt x="456836" y="1330702"/>
                    <a:pt x="453911" y="1328841"/>
                  </a:cubicBezTo>
                  <a:cubicBezTo>
                    <a:pt x="425570" y="1310806"/>
                    <a:pt x="423186" y="1315413"/>
                    <a:pt x="394705" y="1318973"/>
                  </a:cubicBezTo>
                  <a:cubicBezTo>
                    <a:pt x="375904" y="1337774"/>
                    <a:pt x="383252" y="1338094"/>
                    <a:pt x="374970" y="1309106"/>
                  </a:cubicBezTo>
                  <a:cubicBezTo>
                    <a:pt x="376898" y="1287896"/>
                    <a:pt x="370115" y="1276862"/>
                    <a:pt x="384838" y="1266346"/>
                  </a:cubicBezTo>
                  <a:cubicBezTo>
                    <a:pt x="390040" y="1262630"/>
                    <a:pt x="395802" y="1259767"/>
                    <a:pt x="401284" y="1256478"/>
                  </a:cubicBezTo>
                  <a:cubicBezTo>
                    <a:pt x="405917" y="1242578"/>
                    <a:pt x="410097" y="1234634"/>
                    <a:pt x="401284" y="1217008"/>
                  </a:cubicBezTo>
                  <a:cubicBezTo>
                    <a:pt x="399262" y="1212965"/>
                    <a:pt x="392474" y="1214960"/>
                    <a:pt x="388127" y="1213718"/>
                  </a:cubicBezTo>
                  <a:cubicBezTo>
                    <a:pt x="384793" y="1212765"/>
                    <a:pt x="381548" y="1211525"/>
                    <a:pt x="378259" y="1210429"/>
                  </a:cubicBezTo>
                  <a:cubicBezTo>
                    <a:pt x="337875" y="1183506"/>
                    <a:pt x="408849" y="1229014"/>
                    <a:pt x="351946" y="1200562"/>
                  </a:cubicBezTo>
                  <a:cubicBezTo>
                    <a:pt x="347785" y="1198482"/>
                    <a:pt x="345507" y="1193837"/>
                    <a:pt x="342078" y="1190694"/>
                  </a:cubicBezTo>
                  <a:cubicBezTo>
                    <a:pt x="332346" y="1181773"/>
                    <a:pt x="323073" y="1172253"/>
                    <a:pt x="312475" y="1164380"/>
                  </a:cubicBezTo>
                  <a:cubicBezTo>
                    <a:pt x="207756" y="1086589"/>
                    <a:pt x="251459" y="1136678"/>
                    <a:pt x="203931" y="1075572"/>
                  </a:cubicBezTo>
                  <a:cubicBezTo>
                    <a:pt x="199545" y="1081054"/>
                    <a:pt x="194136" y="1085855"/>
                    <a:pt x="190774" y="1092018"/>
                  </a:cubicBezTo>
                  <a:cubicBezTo>
                    <a:pt x="187454" y="1098105"/>
                    <a:pt x="186685" y="1105281"/>
                    <a:pt x="184196" y="1111753"/>
                  </a:cubicBezTo>
                  <a:cubicBezTo>
                    <a:pt x="181199" y="1119546"/>
                    <a:pt x="178062" y="1127309"/>
                    <a:pt x="174328" y="1134777"/>
                  </a:cubicBezTo>
                  <a:cubicBezTo>
                    <a:pt x="172280" y="1138874"/>
                    <a:pt x="159624" y="1155812"/>
                    <a:pt x="157882" y="1157802"/>
                  </a:cubicBezTo>
                  <a:cubicBezTo>
                    <a:pt x="153798" y="1162470"/>
                    <a:pt x="148761" y="1166250"/>
                    <a:pt x="144725" y="1170959"/>
                  </a:cubicBezTo>
                  <a:cubicBezTo>
                    <a:pt x="132335" y="1185414"/>
                    <a:pt x="145761" y="1178922"/>
                    <a:pt x="124990" y="1184116"/>
                  </a:cubicBezTo>
                  <a:cubicBezTo>
                    <a:pt x="100869" y="1181923"/>
                    <a:pt x="76833" y="1178402"/>
                    <a:pt x="52628" y="1177537"/>
                  </a:cubicBezTo>
                  <a:cubicBezTo>
                    <a:pt x="45963" y="1177299"/>
                    <a:pt x="37911" y="1176434"/>
                    <a:pt x="32892" y="1180826"/>
                  </a:cubicBezTo>
                  <a:cubicBezTo>
                    <a:pt x="27673" y="1185392"/>
                    <a:pt x="26314" y="1200562"/>
                    <a:pt x="26314" y="1200562"/>
                  </a:cubicBezTo>
                  <a:cubicBezTo>
                    <a:pt x="32892" y="1211526"/>
                    <a:pt x="37008" y="1224413"/>
                    <a:pt x="46049" y="1233454"/>
                  </a:cubicBezTo>
                  <a:cubicBezTo>
                    <a:pt x="50952" y="1238357"/>
                    <a:pt x="59582" y="1236931"/>
                    <a:pt x="65784" y="1240032"/>
                  </a:cubicBezTo>
                  <a:cubicBezTo>
                    <a:pt x="68558" y="1241419"/>
                    <a:pt x="69941" y="1244674"/>
                    <a:pt x="72363" y="1246611"/>
                  </a:cubicBezTo>
                  <a:cubicBezTo>
                    <a:pt x="75450" y="1249080"/>
                    <a:pt x="78941" y="1250996"/>
                    <a:pt x="82230" y="1253189"/>
                  </a:cubicBezTo>
                  <a:cubicBezTo>
                    <a:pt x="83327" y="1260864"/>
                    <a:pt x="83999" y="1268611"/>
                    <a:pt x="85520" y="1276213"/>
                  </a:cubicBezTo>
                  <a:cubicBezTo>
                    <a:pt x="89187" y="1294547"/>
                    <a:pt x="101177" y="1293186"/>
                    <a:pt x="85520" y="1322262"/>
                  </a:cubicBezTo>
                  <a:cubicBezTo>
                    <a:pt x="82232" y="1328368"/>
                    <a:pt x="72301" y="1326471"/>
                    <a:pt x="65784" y="1328841"/>
                  </a:cubicBezTo>
                  <a:cubicBezTo>
                    <a:pt x="15422" y="1347154"/>
                    <a:pt x="87210" y="1322794"/>
                    <a:pt x="29603" y="1341998"/>
                  </a:cubicBezTo>
                  <a:cubicBezTo>
                    <a:pt x="31796" y="1345287"/>
                    <a:pt x="35788" y="1347932"/>
                    <a:pt x="36181" y="1351865"/>
                  </a:cubicBezTo>
                  <a:cubicBezTo>
                    <a:pt x="38545" y="1375505"/>
                    <a:pt x="32998" y="1372090"/>
                    <a:pt x="23025" y="1388047"/>
                  </a:cubicBezTo>
                  <a:cubicBezTo>
                    <a:pt x="20426" y="1392205"/>
                    <a:pt x="19045" y="1397045"/>
                    <a:pt x="16446" y="1401203"/>
                  </a:cubicBezTo>
                  <a:cubicBezTo>
                    <a:pt x="-935" y="1429013"/>
                    <a:pt x="12893" y="1398576"/>
                    <a:pt x="0" y="1430806"/>
                  </a:cubicBezTo>
                  <a:cubicBezTo>
                    <a:pt x="1736" y="1442960"/>
                    <a:pt x="2228" y="1459363"/>
                    <a:pt x="9868" y="1470277"/>
                  </a:cubicBezTo>
                  <a:cubicBezTo>
                    <a:pt x="14314" y="1476628"/>
                    <a:pt x="20832" y="1481241"/>
                    <a:pt x="26314" y="1486723"/>
                  </a:cubicBezTo>
                  <a:lnTo>
                    <a:pt x="49338" y="1509747"/>
                  </a:lnTo>
                  <a:lnTo>
                    <a:pt x="55917" y="1516326"/>
                  </a:lnTo>
                  <a:cubicBezTo>
                    <a:pt x="69265" y="1556372"/>
                    <a:pt x="67207" y="1542367"/>
                    <a:pt x="59206" y="1611713"/>
                  </a:cubicBezTo>
                  <a:cubicBezTo>
                    <a:pt x="58753" y="1615640"/>
                    <a:pt x="54821" y="1618291"/>
                    <a:pt x="52628" y="1621580"/>
                  </a:cubicBezTo>
                  <a:cubicBezTo>
                    <a:pt x="54821" y="1623773"/>
                    <a:pt x="56131" y="1627758"/>
                    <a:pt x="59206" y="1628159"/>
                  </a:cubicBezTo>
                  <a:cubicBezTo>
                    <a:pt x="138252" y="1638470"/>
                    <a:pt x="111054" y="1614225"/>
                    <a:pt x="134858" y="1638026"/>
                  </a:cubicBezTo>
                  <a:cubicBezTo>
                    <a:pt x="135954" y="1647894"/>
                    <a:pt x="134460" y="1658411"/>
                    <a:pt x="138147" y="1667629"/>
                  </a:cubicBezTo>
                  <a:cubicBezTo>
                    <a:pt x="139435" y="1670848"/>
                    <a:pt x="144583" y="1671408"/>
                    <a:pt x="148015" y="1670918"/>
                  </a:cubicBezTo>
                  <a:cubicBezTo>
                    <a:pt x="152869" y="1670225"/>
                    <a:pt x="156708" y="1666369"/>
                    <a:pt x="161171" y="1664340"/>
                  </a:cubicBezTo>
                  <a:cubicBezTo>
                    <a:pt x="168773" y="1660885"/>
                    <a:pt x="176521" y="1657761"/>
                    <a:pt x="184196" y="1654472"/>
                  </a:cubicBezTo>
                  <a:cubicBezTo>
                    <a:pt x="189678" y="1655569"/>
                    <a:pt x="196347" y="1654183"/>
                    <a:pt x="200642" y="1657762"/>
                  </a:cubicBezTo>
                  <a:cubicBezTo>
                    <a:pt x="204115" y="1660656"/>
                    <a:pt x="203188" y="1666459"/>
                    <a:pt x="203931" y="1670918"/>
                  </a:cubicBezTo>
                  <a:cubicBezTo>
                    <a:pt x="209074" y="1701779"/>
                    <a:pt x="200454" y="1690466"/>
                    <a:pt x="213799" y="1703811"/>
                  </a:cubicBezTo>
                  <a:cubicBezTo>
                    <a:pt x="212703" y="1712582"/>
                    <a:pt x="210126" y="1721293"/>
                    <a:pt x="210510" y="1730124"/>
                  </a:cubicBezTo>
                  <a:cubicBezTo>
                    <a:pt x="213730" y="1804191"/>
                    <a:pt x="210695" y="1779184"/>
                    <a:pt x="292740" y="1782752"/>
                  </a:cubicBezTo>
                  <a:cubicBezTo>
                    <a:pt x="300157" y="1805004"/>
                    <a:pt x="290361" y="1777992"/>
                    <a:pt x="305897" y="1809065"/>
                  </a:cubicBezTo>
                  <a:cubicBezTo>
                    <a:pt x="314004" y="1825278"/>
                    <a:pt x="303195" y="1813089"/>
                    <a:pt x="315764" y="1828800"/>
                  </a:cubicBezTo>
                  <a:cubicBezTo>
                    <a:pt x="317701" y="1831222"/>
                    <a:pt x="319527" y="1834079"/>
                    <a:pt x="322343" y="1835379"/>
                  </a:cubicBezTo>
                  <a:cubicBezTo>
                    <a:pt x="333995" y="1840757"/>
                    <a:pt x="346464" y="1844150"/>
                    <a:pt x="358524" y="1848536"/>
                  </a:cubicBezTo>
                  <a:cubicBezTo>
                    <a:pt x="364006" y="1856211"/>
                    <a:pt x="367425" y="1865901"/>
                    <a:pt x="374970" y="1871560"/>
                  </a:cubicBezTo>
                  <a:cubicBezTo>
                    <a:pt x="377744" y="1873640"/>
                    <a:pt x="382064" y="1870351"/>
                    <a:pt x="384838" y="1868271"/>
                  </a:cubicBezTo>
                  <a:cubicBezTo>
                    <a:pt x="391040" y="1863619"/>
                    <a:pt x="395802" y="1857307"/>
                    <a:pt x="401284" y="1851825"/>
                  </a:cubicBezTo>
                  <a:cubicBezTo>
                    <a:pt x="403477" y="1844150"/>
                    <a:pt x="403434" y="1835442"/>
                    <a:pt x="407862" y="1828800"/>
                  </a:cubicBezTo>
                  <a:cubicBezTo>
                    <a:pt x="410582" y="1824720"/>
                    <a:pt x="417029" y="1825072"/>
                    <a:pt x="421019" y="1822222"/>
                  </a:cubicBezTo>
                  <a:cubicBezTo>
                    <a:pt x="429077" y="1816466"/>
                    <a:pt x="432220" y="1810355"/>
                    <a:pt x="437465" y="1802487"/>
                  </a:cubicBezTo>
                  <a:cubicBezTo>
                    <a:pt x="438561" y="1791523"/>
                    <a:pt x="438276" y="1780331"/>
                    <a:pt x="440754" y="1769595"/>
                  </a:cubicBezTo>
                  <a:cubicBezTo>
                    <a:pt x="441643" y="1765743"/>
                    <a:pt x="443433" y="1760377"/>
                    <a:pt x="447333" y="1759727"/>
                  </a:cubicBezTo>
                  <a:cubicBezTo>
                    <a:pt x="458202" y="1757915"/>
                    <a:pt x="469261" y="1761920"/>
                    <a:pt x="480225" y="1763016"/>
                  </a:cubicBezTo>
                  <a:cubicBezTo>
                    <a:pt x="485551" y="1764792"/>
                    <a:pt x="502566" y="1770919"/>
                    <a:pt x="506538" y="1769595"/>
                  </a:cubicBezTo>
                  <a:cubicBezTo>
                    <a:pt x="509827" y="1768498"/>
                    <a:pt x="508875" y="1763061"/>
                    <a:pt x="509828" y="1759727"/>
                  </a:cubicBezTo>
                  <a:cubicBezTo>
                    <a:pt x="511070" y="1755380"/>
                    <a:pt x="512136" y="1750983"/>
                    <a:pt x="513117" y="1746570"/>
                  </a:cubicBezTo>
                  <a:cubicBezTo>
                    <a:pt x="514330" y="1741113"/>
                    <a:pt x="513305" y="1734776"/>
                    <a:pt x="516406" y="1730124"/>
                  </a:cubicBezTo>
                  <a:cubicBezTo>
                    <a:pt x="518329" y="1727239"/>
                    <a:pt x="522985" y="1727931"/>
                    <a:pt x="526274" y="1726835"/>
                  </a:cubicBezTo>
                  <a:cubicBezTo>
                    <a:pt x="530659" y="1727931"/>
                    <a:pt x="536536" y="1726651"/>
                    <a:pt x="539430" y="1730124"/>
                  </a:cubicBezTo>
                  <a:cubicBezTo>
                    <a:pt x="543009" y="1734419"/>
                    <a:pt x="541364" y="1741146"/>
                    <a:pt x="542720" y="1746570"/>
                  </a:cubicBezTo>
                  <a:cubicBezTo>
                    <a:pt x="543561" y="1749934"/>
                    <a:pt x="545057" y="1753104"/>
                    <a:pt x="546009" y="1756438"/>
                  </a:cubicBezTo>
                  <a:cubicBezTo>
                    <a:pt x="547251" y="1760785"/>
                    <a:pt x="547711" y="1765362"/>
                    <a:pt x="549298" y="1769595"/>
                  </a:cubicBezTo>
                  <a:cubicBezTo>
                    <a:pt x="551020" y="1774186"/>
                    <a:pt x="551953" y="1779810"/>
                    <a:pt x="555876" y="1782752"/>
                  </a:cubicBezTo>
                  <a:cubicBezTo>
                    <a:pt x="576545" y="1798253"/>
                    <a:pt x="584604" y="1798365"/>
                    <a:pt x="605215" y="1802487"/>
                  </a:cubicBezTo>
                  <a:cubicBezTo>
                    <a:pt x="606311" y="1805776"/>
                    <a:pt x="608934" y="1808914"/>
                    <a:pt x="608504" y="1812354"/>
                  </a:cubicBezTo>
                  <a:cubicBezTo>
                    <a:pt x="607771" y="1818213"/>
                    <a:pt x="603998" y="1823272"/>
                    <a:pt x="601925" y="1828800"/>
                  </a:cubicBezTo>
                  <a:cubicBezTo>
                    <a:pt x="600708" y="1832046"/>
                    <a:pt x="599732" y="1835379"/>
                    <a:pt x="598636" y="1838668"/>
                  </a:cubicBezTo>
                  <a:cubicBezTo>
                    <a:pt x="601925" y="1843054"/>
                    <a:pt x="603601" y="1849373"/>
                    <a:pt x="608504" y="1851825"/>
                  </a:cubicBezTo>
                  <a:cubicBezTo>
                    <a:pt x="615438" y="1855292"/>
                    <a:pt x="623800" y="1854496"/>
                    <a:pt x="631528" y="1855114"/>
                  </a:cubicBezTo>
                  <a:cubicBezTo>
                    <a:pt x="651231" y="1856690"/>
                    <a:pt x="671007" y="1857170"/>
                    <a:pt x="690734" y="1858403"/>
                  </a:cubicBezTo>
                  <a:lnTo>
                    <a:pt x="736783" y="1861693"/>
                  </a:lnTo>
                  <a:cubicBezTo>
                    <a:pt x="738976" y="1868271"/>
                    <a:pt x="742380" y="1874564"/>
                    <a:pt x="743361" y="1881428"/>
                  </a:cubicBezTo>
                  <a:cubicBezTo>
                    <a:pt x="744458" y="1889103"/>
                    <a:pt x="743772" y="1897254"/>
                    <a:pt x="746651" y="1904452"/>
                  </a:cubicBezTo>
                  <a:cubicBezTo>
                    <a:pt x="748379" y="1908771"/>
                    <a:pt x="753229" y="1911031"/>
                    <a:pt x="756518" y="1914320"/>
                  </a:cubicBezTo>
                  <a:cubicBezTo>
                    <a:pt x="757614" y="1917609"/>
                    <a:pt x="758023" y="1921215"/>
                    <a:pt x="759807" y="1924188"/>
                  </a:cubicBezTo>
                  <a:cubicBezTo>
                    <a:pt x="773605" y="1947184"/>
                    <a:pt x="822742" y="1925131"/>
                    <a:pt x="832170" y="1924188"/>
                  </a:cubicBezTo>
                  <a:cubicBezTo>
                    <a:pt x="855194" y="1926381"/>
                    <a:pt x="878364" y="1927377"/>
                    <a:pt x="901243" y="1930766"/>
                  </a:cubicBezTo>
                  <a:cubicBezTo>
                    <a:pt x="908103" y="1931782"/>
                    <a:pt x="920979" y="1937344"/>
                    <a:pt x="920979" y="1937344"/>
                  </a:cubicBezTo>
                  <a:lnTo>
                    <a:pt x="999920" y="1927477"/>
                  </a:lnTo>
                  <a:cubicBezTo>
                    <a:pt x="1004395" y="1926838"/>
                    <a:pt x="1009033" y="1926210"/>
                    <a:pt x="1013076" y="1924188"/>
                  </a:cubicBezTo>
                  <a:cubicBezTo>
                    <a:pt x="1015850" y="1922801"/>
                    <a:pt x="1017462" y="1919802"/>
                    <a:pt x="1019655" y="1917609"/>
                  </a:cubicBezTo>
                  <a:cubicBezTo>
                    <a:pt x="1018559" y="1914320"/>
                    <a:pt x="1018050" y="1910773"/>
                    <a:pt x="1016366" y="1907742"/>
                  </a:cubicBezTo>
                  <a:cubicBezTo>
                    <a:pt x="1007066" y="1891002"/>
                    <a:pt x="1006613" y="1891409"/>
                    <a:pt x="996630" y="1881428"/>
                  </a:cubicBezTo>
                  <a:cubicBezTo>
                    <a:pt x="995534" y="1878139"/>
                    <a:pt x="993341" y="1875027"/>
                    <a:pt x="993341" y="1871560"/>
                  </a:cubicBezTo>
                  <a:cubicBezTo>
                    <a:pt x="993341" y="1862473"/>
                    <a:pt x="997837" y="1855251"/>
                    <a:pt x="1003209" y="1848536"/>
                  </a:cubicBezTo>
                  <a:cubicBezTo>
                    <a:pt x="1005146" y="1846114"/>
                    <a:pt x="1007306" y="1843818"/>
                    <a:pt x="1009787" y="1841957"/>
                  </a:cubicBezTo>
                  <a:cubicBezTo>
                    <a:pt x="1016112" y="1837213"/>
                    <a:pt x="1023931" y="1834390"/>
                    <a:pt x="1029522" y="1828800"/>
                  </a:cubicBezTo>
                  <a:lnTo>
                    <a:pt x="1045969" y="1812354"/>
                  </a:lnTo>
                  <a:cubicBezTo>
                    <a:pt x="1050354" y="1807969"/>
                    <a:pt x="1055685" y="1804358"/>
                    <a:pt x="1059125" y="1799198"/>
                  </a:cubicBezTo>
                  <a:cubicBezTo>
                    <a:pt x="1063511" y="1792619"/>
                    <a:pt x="1066691" y="1785053"/>
                    <a:pt x="1072282" y="1779462"/>
                  </a:cubicBezTo>
                  <a:cubicBezTo>
                    <a:pt x="1073855" y="1777889"/>
                    <a:pt x="1095194" y="1772912"/>
                    <a:pt x="1095307" y="1772884"/>
                  </a:cubicBezTo>
                  <a:cubicBezTo>
                    <a:pt x="1098596" y="1769595"/>
                    <a:pt x="1102594" y="1766886"/>
                    <a:pt x="1105174" y="1763016"/>
                  </a:cubicBezTo>
                  <a:cubicBezTo>
                    <a:pt x="1107097" y="1760131"/>
                    <a:pt x="1105036" y="1753676"/>
                    <a:pt x="1108463" y="1753149"/>
                  </a:cubicBezTo>
                  <a:cubicBezTo>
                    <a:pt x="1135576" y="1748978"/>
                    <a:pt x="1163284" y="1750956"/>
                    <a:pt x="1190694" y="1749859"/>
                  </a:cubicBezTo>
                  <a:cubicBezTo>
                    <a:pt x="1193620" y="1749534"/>
                    <a:pt x="1221397" y="1748541"/>
                    <a:pt x="1230164" y="1743281"/>
                  </a:cubicBezTo>
                  <a:cubicBezTo>
                    <a:pt x="1237464" y="1738901"/>
                    <a:pt x="1247439" y="1719427"/>
                    <a:pt x="1249899" y="1716967"/>
                  </a:cubicBezTo>
                  <a:cubicBezTo>
                    <a:pt x="1252092" y="1714774"/>
                    <a:pt x="1254541" y="1712811"/>
                    <a:pt x="1256478" y="1710389"/>
                  </a:cubicBezTo>
                  <a:cubicBezTo>
                    <a:pt x="1258948" y="1707302"/>
                    <a:pt x="1259767" y="1702714"/>
                    <a:pt x="1263056" y="1700521"/>
                  </a:cubicBezTo>
                  <a:cubicBezTo>
                    <a:pt x="1266817" y="1698013"/>
                    <a:pt x="1271827" y="1698328"/>
                    <a:pt x="1276213" y="1697232"/>
                  </a:cubicBezTo>
                  <a:cubicBezTo>
                    <a:pt x="1300105" y="1713161"/>
                    <a:pt x="1276755" y="1694958"/>
                    <a:pt x="1302527" y="1743281"/>
                  </a:cubicBezTo>
                  <a:cubicBezTo>
                    <a:pt x="1304716" y="1747385"/>
                    <a:pt x="1309105" y="1749860"/>
                    <a:pt x="1312394" y="1753149"/>
                  </a:cubicBezTo>
                  <a:cubicBezTo>
                    <a:pt x="1360143" y="1737232"/>
                    <a:pt x="1308549" y="1756742"/>
                    <a:pt x="1345287" y="1736703"/>
                  </a:cubicBezTo>
                  <a:cubicBezTo>
                    <a:pt x="1352617" y="1732705"/>
                    <a:pt x="1361033" y="1730929"/>
                    <a:pt x="1368311" y="1726835"/>
                  </a:cubicBezTo>
                  <a:cubicBezTo>
                    <a:pt x="1412794" y="1701813"/>
                    <a:pt x="1382170" y="1711036"/>
                    <a:pt x="1411071" y="1703811"/>
                  </a:cubicBezTo>
                  <a:cubicBezTo>
                    <a:pt x="1429521" y="1709961"/>
                    <a:pt x="1416027" y="1702233"/>
                    <a:pt x="1424228" y="1726835"/>
                  </a:cubicBezTo>
                  <a:cubicBezTo>
                    <a:pt x="1425478" y="1730585"/>
                    <a:pt x="1429038" y="1733167"/>
                    <a:pt x="1430806" y="1736703"/>
                  </a:cubicBezTo>
                  <a:cubicBezTo>
                    <a:pt x="1432356" y="1739804"/>
                    <a:pt x="1432999" y="1743281"/>
                    <a:pt x="1434095" y="1746570"/>
                  </a:cubicBezTo>
                  <a:cubicBezTo>
                    <a:pt x="1439577" y="1745474"/>
                    <a:pt x="1445237" y="1745049"/>
                    <a:pt x="1450541" y="1743281"/>
                  </a:cubicBezTo>
                  <a:cubicBezTo>
                    <a:pt x="1467842" y="1737514"/>
                    <a:pt x="1459128" y="1737343"/>
                    <a:pt x="1473566" y="1730124"/>
                  </a:cubicBezTo>
                  <a:cubicBezTo>
                    <a:pt x="1476667" y="1728573"/>
                    <a:pt x="1480144" y="1727931"/>
                    <a:pt x="1483433" y="1726835"/>
                  </a:cubicBezTo>
                  <a:cubicBezTo>
                    <a:pt x="1485626" y="1723546"/>
                    <a:pt x="1486925" y="1719437"/>
                    <a:pt x="1490012" y="1716967"/>
                  </a:cubicBezTo>
                  <a:cubicBezTo>
                    <a:pt x="1494274" y="1713557"/>
                    <a:pt x="1519414" y="1710423"/>
                    <a:pt x="1519615" y="1710389"/>
                  </a:cubicBezTo>
                  <a:cubicBezTo>
                    <a:pt x="1525097" y="1707100"/>
                    <a:pt x="1530878" y="1704264"/>
                    <a:pt x="1536061" y="1700521"/>
                  </a:cubicBezTo>
                  <a:cubicBezTo>
                    <a:pt x="1550639" y="1689992"/>
                    <a:pt x="1560948" y="1669615"/>
                    <a:pt x="1578820" y="1667629"/>
                  </a:cubicBezTo>
                  <a:lnTo>
                    <a:pt x="1608423" y="1664340"/>
                  </a:lnTo>
                  <a:cubicBezTo>
                    <a:pt x="1611712" y="1663244"/>
                    <a:pt x="1615839" y="1658599"/>
                    <a:pt x="1618291" y="1661051"/>
                  </a:cubicBezTo>
                  <a:cubicBezTo>
                    <a:pt x="1622244" y="1665004"/>
                    <a:pt x="1620224" y="1672073"/>
                    <a:pt x="1621580" y="1677497"/>
                  </a:cubicBezTo>
                  <a:cubicBezTo>
                    <a:pt x="1622421" y="1680861"/>
                    <a:pt x="1623773" y="1684076"/>
                    <a:pt x="1624869" y="1687365"/>
                  </a:cubicBezTo>
                  <a:cubicBezTo>
                    <a:pt x="1628158" y="1686268"/>
                    <a:pt x="1632517" y="1686739"/>
                    <a:pt x="1634737" y="1684075"/>
                  </a:cubicBezTo>
                  <a:cubicBezTo>
                    <a:pt x="1642260" y="1675046"/>
                    <a:pt x="1637756" y="1662557"/>
                    <a:pt x="1651183" y="1657762"/>
                  </a:cubicBezTo>
                  <a:cubicBezTo>
                    <a:pt x="1662727" y="1653639"/>
                    <a:pt x="1675378" y="1653752"/>
                    <a:pt x="1687364" y="1651183"/>
                  </a:cubicBezTo>
                  <a:cubicBezTo>
                    <a:pt x="1690754" y="1650456"/>
                    <a:pt x="1693847" y="1648646"/>
                    <a:pt x="1697232" y="1647894"/>
                  </a:cubicBezTo>
                  <a:cubicBezTo>
                    <a:pt x="1703742" y="1646447"/>
                    <a:pt x="1710389" y="1645701"/>
                    <a:pt x="1716967" y="1644605"/>
                  </a:cubicBezTo>
                  <a:cubicBezTo>
                    <a:pt x="1719044" y="1643220"/>
                    <a:pt x="1732446" y="1633035"/>
                    <a:pt x="1736702" y="1634737"/>
                  </a:cubicBezTo>
                  <a:cubicBezTo>
                    <a:pt x="1740373" y="1636205"/>
                    <a:pt x="1740194" y="1642135"/>
                    <a:pt x="1743281" y="1644605"/>
                  </a:cubicBezTo>
                  <a:cubicBezTo>
                    <a:pt x="1745988" y="1646771"/>
                    <a:pt x="1749859" y="1646798"/>
                    <a:pt x="1753148" y="1647894"/>
                  </a:cubicBezTo>
                  <a:cubicBezTo>
                    <a:pt x="1757386" y="1660605"/>
                    <a:pt x="1757081" y="1658329"/>
                    <a:pt x="1759727" y="1674208"/>
                  </a:cubicBezTo>
                  <a:cubicBezTo>
                    <a:pt x="1764766" y="1704444"/>
                    <a:pt x="1760001" y="1688187"/>
                    <a:pt x="1766305" y="1707100"/>
                  </a:cubicBezTo>
                  <a:cubicBezTo>
                    <a:pt x="1764112" y="1710389"/>
                    <a:pt x="1763562" y="1716008"/>
                    <a:pt x="1759727" y="1716967"/>
                  </a:cubicBezTo>
                  <a:cubicBezTo>
                    <a:pt x="1741355" y="1721560"/>
                    <a:pt x="1742652" y="1714491"/>
                    <a:pt x="1733413" y="1707100"/>
                  </a:cubicBezTo>
                  <a:cubicBezTo>
                    <a:pt x="1730326" y="1704631"/>
                    <a:pt x="1726835" y="1702714"/>
                    <a:pt x="1723546" y="1700521"/>
                  </a:cubicBezTo>
                  <a:cubicBezTo>
                    <a:pt x="1720257" y="1702714"/>
                    <a:pt x="1715871" y="1703811"/>
                    <a:pt x="1713678" y="1707100"/>
                  </a:cubicBezTo>
                  <a:cubicBezTo>
                    <a:pt x="1689437" y="1743462"/>
                    <a:pt x="1727443" y="1703206"/>
                    <a:pt x="1703810" y="1726835"/>
                  </a:cubicBezTo>
                  <a:cubicBezTo>
                    <a:pt x="1698845" y="1741732"/>
                    <a:pt x="1692578" y="1756998"/>
                    <a:pt x="1700521" y="1772884"/>
                  </a:cubicBezTo>
                  <a:cubicBezTo>
                    <a:pt x="1702072" y="1775985"/>
                    <a:pt x="1707100" y="1775077"/>
                    <a:pt x="1710389" y="1776173"/>
                  </a:cubicBezTo>
                  <a:cubicBezTo>
                    <a:pt x="1713678" y="1778366"/>
                    <a:pt x="1716586" y="1781284"/>
                    <a:pt x="1720256" y="1782752"/>
                  </a:cubicBezTo>
                  <a:cubicBezTo>
                    <a:pt x="1727667" y="1785717"/>
                    <a:pt x="1736639" y="1784902"/>
                    <a:pt x="1743281" y="1789330"/>
                  </a:cubicBezTo>
                  <a:cubicBezTo>
                    <a:pt x="1746764" y="1791652"/>
                    <a:pt x="1751593" y="1807689"/>
                    <a:pt x="1753148" y="1812354"/>
                  </a:cubicBezTo>
                  <a:cubicBezTo>
                    <a:pt x="1752052" y="1816740"/>
                    <a:pt x="1747837" y="1821468"/>
                    <a:pt x="1749859" y="1825511"/>
                  </a:cubicBezTo>
                  <a:cubicBezTo>
                    <a:pt x="1759480" y="1844753"/>
                    <a:pt x="1787399" y="1840585"/>
                    <a:pt x="1802487" y="1841957"/>
                  </a:cubicBezTo>
                  <a:cubicBezTo>
                    <a:pt x="1804680" y="1845246"/>
                    <a:pt x="1806970" y="1848473"/>
                    <a:pt x="1809065" y="1851825"/>
                  </a:cubicBezTo>
                  <a:cubicBezTo>
                    <a:pt x="1813484" y="1858895"/>
                    <a:pt x="1824878" y="1868904"/>
                    <a:pt x="1815643" y="1878139"/>
                  </a:cubicBezTo>
                  <a:cubicBezTo>
                    <a:pt x="1813192" y="1880590"/>
                    <a:pt x="1809065" y="1880332"/>
                    <a:pt x="1805776" y="1881428"/>
                  </a:cubicBezTo>
                  <a:cubicBezTo>
                    <a:pt x="1804680" y="1884717"/>
                    <a:pt x="1802487" y="1887828"/>
                    <a:pt x="1802487" y="1891295"/>
                  </a:cubicBezTo>
                  <a:cubicBezTo>
                    <a:pt x="1802487" y="1897964"/>
                    <a:pt x="1803667" y="1904704"/>
                    <a:pt x="1805776" y="1911031"/>
                  </a:cubicBezTo>
                  <a:cubicBezTo>
                    <a:pt x="1809928" y="1923488"/>
                    <a:pt x="1827409" y="1931145"/>
                    <a:pt x="1835379" y="1937344"/>
                  </a:cubicBezTo>
                  <a:cubicBezTo>
                    <a:pt x="1837827" y="1939248"/>
                    <a:pt x="1839764" y="1941730"/>
                    <a:pt x="1841957" y="1943923"/>
                  </a:cubicBezTo>
                  <a:cubicBezTo>
                    <a:pt x="1843053" y="1947212"/>
                    <a:pt x="1844676" y="1950370"/>
                    <a:pt x="1845246" y="1953790"/>
                  </a:cubicBezTo>
                  <a:cubicBezTo>
                    <a:pt x="1853660" y="2004274"/>
                    <a:pt x="1832693" y="1982559"/>
                    <a:pt x="1911030" y="1986683"/>
                  </a:cubicBezTo>
                  <a:cubicBezTo>
                    <a:pt x="1914319" y="1989972"/>
                    <a:pt x="1917324" y="1993572"/>
                    <a:pt x="1920898" y="1996550"/>
                  </a:cubicBezTo>
                  <a:cubicBezTo>
                    <a:pt x="1923935" y="1999081"/>
                    <a:pt x="1928296" y="2000042"/>
                    <a:pt x="1930766" y="2003129"/>
                  </a:cubicBezTo>
                  <a:cubicBezTo>
                    <a:pt x="1937108" y="2011057"/>
                    <a:pt x="1929750" y="2014910"/>
                    <a:pt x="1940633" y="2019575"/>
                  </a:cubicBezTo>
                  <a:cubicBezTo>
                    <a:pt x="1945771" y="2021777"/>
                    <a:pt x="1951565" y="2021945"/>
                    <a:pt x="1957079" y="2022864"/>
                  </a:cubicBezTo>
                  <a:cubicBezTo>
                    <a:pt x="1964726" y="2024138"/>
                    <a:pt x="1972441" y="2024974"/>
                    <a:pt x="1980104" y="2026153"/>
                  </a:cubicBezTo>
                  <a:cubicBezTo>
                    <a:pt x="1986696" y="2027167"/>
                    <a:pt x="1993261" y="2028346"/>
                    <a:pt x="1999839" y="2029442"/>
                  </a:cubicBezTo>
                  <a:cubicBezTo>
                    <a:pt x="2003128" y="2031635"/>
                    <a:pt x="2007237" y="2032934"/>
                    <a:pt x="2009707" y="2036021"/>
                  </a:cubicBezTo>
                  <a:cubicBezTo>
                    <a:pt x="2013064" y="2040217"/>
                    <a:pt x="2015057" y="2060185"/>
                    <a:pt x="2016285" y="2062334"/>
                  </a:cubicBezTo>
                  <a:cubicBezTo>
                    <a:pt x="2018246" y="2065766"/>
                    <a:pt x="2022276" y="2068138"/>
                    <a:pt x="2026153" y="2068913"/>
                  </a:cubicBezTo>
                  <a:cubicBezTo>
                    <a:pt x="2036235" y="2070929"/>
                    <a:pt x="2120320" y="2075419"/>
                    <a:pt x="2121540" y="2075491"/>
                  </a:cubicBezTo>
                  <a:lnTo>
                    <a:pt x="2137986" y="2091937"/>
                  </a:lnTo>
                  <a:cubicBezTo>
                    <a:pt x="2146330" y="2100281"/>
                    <a:pt x="2156700" y="2112202"/>
                    <a:pt x="2167589" y="2118251"/>
                  </a:cubicBezTo>
                  <a:cubicBezTo>
                    <a:pt x="2172750" y="2121118"/>
                    <a:pt x="2178553" y="2122636"/>
                    <a:pt x="2184035" y="2124829"/>
                  </a:cubicBezTo>
                  <a:cubicBezTo>
                    <a:pt x="2226795" y="2123733"/>
                    <a:pt x="2269677" y="2118129"/>
                    <a:pt x="2312314" y="2121540"/>
                  </a:cubicBezTo>
                  <a:cubicBezTo>
                    <a:pt x="2378135" y="2126806"/>
                    <a:pt x="2330184" y="2133298"/>
                    <a:pt x="2358363" y="2154432"/>
                  </a:cubicBezTo>
                  <a:cubicBezTo>
                    <a:pt x="2362835" y="2157786"/>
                    <a:pt x="2369327" y="2156625"/>
                    <a:pt x="2374809" y="2157721"/>
                  </a:cubicBezTo>
                  <a:cubicBezTo>
                    <a:pt x="2391255" y="2156625"/>
                    <a:pt x="2407664" y="2154432"/>
                    <a:pt x="2424147" y="2154432"/>
                  </a:cubicBezTo>
                  <a:cubicBezTo>
                    <a:pt x="2440119" y="2154432"/>
                    <a:pt x="2466221" y="2158563"/>
                    <a:pt x="2483353" y="2161011"/>
                  </a:cubicBezTo>
                  <a:cubicBezTo>
                    <a:pt x="2487739" y="2164300"/>
                    <a:pt x="2491358" y="2169005"/>
                    <a:pt x="2496510" y="2170878"/>
                  </a:cubicBezTo>
                  <a:cubicBezTo>
                    <a:pt x="2502023" y="2172883"/>
                    <a:pt x="2552212" y="2177436"/>
                    <a:pt x="2552426" y="2177457"/>
                  </a:cubicBezTo>
                  <a:cubicBezTo>
                    <a:pt x="2570509" y="2195537"/>
                    <a:pt x="2556717" y="2185048"/>
                    <a:pt x="2608343" y="2180746"/>
                  </a:cubicBezTo>
                  <a:cubicBezTo>
                    <a:pt x="2618237" y="2179922"/>
                    <a:pt x="2628078" y="2178553"/>
                    <a:pt x="2637946" y="2177457"/>
                  </a:cubicBezTo>
                  <a:cubicBezTo>
                    <a:pt x="2643428" y="2178553"/>
                    <a:pt x="2649538" y="2177972"/>
                    <a:pt x="2654392" y="2180746"/>
                  </a:cubicBezTo>
                  <a:cubicBezTo>
                    <a:pt x="2675097" y="2192577"/>
                    <a:pt x="2638740" y="2196577"/>
                    <a:pt x="2680705" y="2200481"/>
                  </a:cubicBezTo>
                  <a:cubicBezTo>
                    <a:pt x="2721112" y="2204240"/>
                    <a:pt x="2761839" y="2202674"/>
                    <a:pt x="2802406" y="2203770"/>
                  </a:cubicBezTo>
                  <a:cubicBezTo>
                    <a:pt x="2811322" y="2209120"/>
                    <a:pt x="2820715" y="2216927"/>
                    <a:pt x="2832009" y="2216927"/>
                  </a:cubicBezTo>
                  <a:cubicBezTo>
                    <a:pt x="2845211" y="2216927"/>
                    <a:pt x="2858342" y="2214952"/>
                    <a:pt x="2871479" y="2213638"/>
                  </a:cubicBezTo>
                  <a:cubicBezTo>
                    <a:pt x="2885671" y="2212219"/>
                    <a:pt x="2906420" y="2209116"/>
                    <a:pt x="2920817" y="2207059"/>
                  </a:cubicBezTo>
                  <a:cubicBezTo>
                    <a:pt x="2928492" y="2208156"/>
                    <a:pt x="2936556" y="2207699"/>
                    <a:pt x="2943842" y="2210349"/>
                  </a:cubicBezTo>
                  <a:cubicBezTo>
                    <a:pt x="2947455" y="2211663"/>
                    <a:pt x="2959925" y="2222230"/>
                    <a:pt x="2963577" y="2226795"/>
                  </a:cubicBezTo>
                  <a:cubicBezTo>
                    <a:pt x="2966046" y="2229882"/>
                    <a:pt x="2966544" y="2235056"/>
                    <a:pt x="2970156" y="2236662"/>
                  </a:cubicBezTo>
                  <a:cubicBezTo>
                    <a:pt x="2977240" y="2239811"/>
                    <a:pt x="2985522" y="2238743"/>
                    <a:pt x="2993180" y="2239952"/>
                  </a:cubicBezTo>
                  <a:cubicBezTo>
                    <a:pt x="3070168" y="2252108"/>
                    <a:pt x="3006848" y="2245670"/>
                    <a:pt x="3131327" y="2249819"/>
                  </a:cubicBezTo>
                  <a:cubicBezTo>
                    <a:pt x="3130231" y="2254205"/>
                    <a:pt x="3129468" y="2258687"/>
                    <a:pt x="3128038" y="2262976"/>
                  </a:cubicBezTo>
                  <a:cubicBezTo>
                    <a:pt x="3126171" y="2268577"/>
                    <a:pt x="3120488" y="2273598"/>
                    <a:pt x="3121459" y="2279422"/>
                  </a:cubicBezTo>
                  <a:cubicBezTo>
                    <a:pt x="3122029" y="2282842"/>
                    <a:pt x="3128038" y="2281615"/>
                    <a:pt x="3131327" y="2282711"/>
                  </a:cubicBezTo>
                  <a:cubicBezTo>
                    <a:pt x="3179569" y="2279422"/>
                    <a:pt x="3227742" y="2274900"/>
                    <a:pt x="3276052" y="2272844"/>
                  </a:cubicBezTo>
                  <a:cubicBezTo>
                    <a:pt x="3279516" y="2272697"/>
                    <a:pt x="3284632" y="2272914"/>
                    <a:pt x="3285920" y="2276133"/>
                  </a:cubicBezTo>
                  <a:cubicBezTo>
                    <a:pt x="3290391" y="2287311"/>
                    <a:pt x="3278767" y="2291866"/>
                    <a:pt x="3272763" y="2295868"/>
                  </a:cubicBezTo>
                  <a:cubicBezTo>
                    <a:pt x="3278245" y="2296964"/>
                    <a:pt x="3283687" y="2298285"/>
                    <a:pt x="3289209" y="2299157"/>
                  </a:cubicBezTo>
                  <a:cubicBezTo>
                    <a:pt x="3304525" y="2301575"/>
                    <a:pt x="3320383" y="2301361"/>
                    <a:pt x="3335258" y="2305736"/>
                  </a:cubicBezTo>
                  <a:cubicBezTo>
                    <a:pt x="3339720" y="2307048"/>
                    <a:pt x="3341836" y="2312314"/>
                    <a:pt x="3345125" y="2315603"/>
                  </a:cubicBezTo>
                  <a:cubicBezTo>
                    <a:pt x="3346222" y="2319989"/>
                    <a:pt x="3344372" y="2326738"/>
                    <a:pt x="3348415" y="2328760"/>
                  </a:cubicBezTo>
                  <a:cubicBezTo>
                    <a:pt x="3351951" y="2330528"/>
                    <a:pt x="3354827" y="2324102"/>
                    <a:pt x="3358282" y="2322182"/>
                  </a:cubicBezTo>
                  <a:cubicBezTo>
                    <a:pt x="3389961" y="2304582"/>
                    <a:pt x="3366885" y="2320662"/>
                    <a:pt x="3391174" y="2302447"/>
                  </a:cubicBezTo>
                  <a:cubicBezTo>
                    <a:pt x="3392270" y="2299158"/>
                    <a:pt x="3394846" y="2296025"/>
                    <a:pt x="3394463" y="2292579"/>
                  </a:cubicBezTo>
                  <a:cubicBezTo>
                    <a:pt x="3393697" y="2285687"/>
                    <a:pt x="3389567" y="2279571"/>
                    <a:pt x="3387885" y="2272844"/>
                  </a:cubicBezTo>
                  <a:lnTo>
                    <a:pt x="3384596" y="2259687"/>
                  </a:lnTo>
                  <a:cubicBezTo>
                    <a:pt x="3390078" y="2254205"/>
                    <a:pt x="3394922" y="2248001"/>
                    <a:pt x="3401042" y="2243241"/>
                  </a:cubicBezTo>
                  <a:cubicBezTo>
                    <a:pt x="3404912" y="2240231"/>
                    <a:pt x="3409942" y="2239095"/>
                    <a:pt x="3414199" y="2236662"/>
                  </a:cubicBezTo>
                  <a:cubicBezTo>
                    <a:pt x="3417631" y="2234701"/>
                    <a:pt x="3420979" y="2232553"/>
                    <a:pt x="3424066" y="2230084"/>
                  </a:cubicBezTo>
                  <a:cubicBezTo>
                    <a:pt x="3432706" y="2223172"/>
                    <a:pt x="3428140" y="2222120"/>
                    <a:pt x="3440512" y="2220216"/>
                  </a:cubicBezTo>
                  <a:cubicBezTo>
                    <a:pt x="3451403" y="2218540"/>
                    <a:pt x="3462441" y="2218023"/>
                    <a:pt x="3473405" y="2216927"/>
                  </a:cubicBezTo>
                  <a:cubicBezTo>
                    <a:pt x="3496548" y="2209213"/>
                    <a:pt x="3467973" y="2219255"/>
                    <a:pt x="3496429" y="2207059"/>
                  </a:cubicBezTo>
                  <a:cubicBezTo>
                    <a:pt x="3499616" y="2205693"/>
                    <a:pt x="3503008" y="2204866"/>
                    <a:pt x="3506297" y="2203770"/>
                  </a:cubicBezTo>
                  <a:cubicBezTo>
                    <a:pt x="3508490" y="2200481"/>
                    <a:pt x="3512875" y="2197856"/>
                    <a:pt x="3512875" y="2193903"/>
                  </a:cubicBezTo>
                  <a:cubicBezTo>
                    <a:pt x="3512875" y="2189950"/>
                    <a:pt x="3507685" y="2187736"/>
                    <a:pt x="3506297" y="2184035"/>
                  </a:cubicBezTo>
                  <a:cubicBezTo>
                    <a:pt x="3504334" y="2178800"/>
                    <a:pt x="3504104" y="2173071"/>
                    <a:pt x="3503007" y="2167589"/>
                  </a:cubicBezTo>
                  <a:cubicBezTo>
                    <a:pt x="3504104" y="2162107"/>
                    <a:pt x="3504334" y="2156378"/>
                    <a:pt x="3506297" y="2151143"/>
                  </a:cubicBezTo>
                  <a:cubicBezTo>
                    <a:pt x="3507685" y="2147442"/>
                    <a:pt x="3510216" y="2144200"/>
                    <a:pt x="3512875" y="2141275"/>
                  </a:cubicBezTo>
                  <a:cubicBezTo>
                    <a:pt x="3521219" y="2132097"/>
                    <a:pt x="3527421" y="2118885"/>
                    <a:pt x="3539189" y="2114962"/>
                  </a:cubicBezTo>
                  <a:cubicBezTo>
                    <a:pt x="3564228" y="2106615"/>
                    <a:pt x="3552124" y="2109743"/>
                    <a:pt x="3575370" y="2105094"/>
                  </a:cubicBezTo>
                  <a:cubicBezTo>
                    <a:pt x="3578659" y="2102901"/>
                    <a:pt x="3582151" y="2100986"/>
                    <a:pt x="3585238" y="2098516"/>
                  </a:cubicBezTo>
                  <a:cubicBezTo>
                    <a:pt x="3587660" y="2096579"/>
                    <a:pt x="3589335" y="2093798"/>
                    <a:pt x="3591816" y="2091937"/>
                  </a:cubicBezTo>
                  <a:cubicBezTo>
                    <a:pt x="3634339" y="2060044"/>
                    <a:pt x="3613602" y="2080019"/>
                    <a:pt x="3631287" y="2062334"/>
                  </a:cubicBezTo>
                  <a:cubicBezTo>
                    <a:pt x="3638906" y="2039478"/>
                    <a:pt x="3627635" y="2064769"/>
                    <a:pt x="3660889" y="2042599"/>
                  </a:cubicBezTo>
                  <a:cubicBezTo>
                    <a:pt x="3663774" y="2040676"/>
                    <a:pt x="3662013" y="2035439"/>
                    <a:pt x="3664179" y="2032731"/>
                  </a:cubicBezTo>
                  <a:cubicBezTo>
                    <a:pt x="3666648" y="2029644"/>
                    <a:pt x="3671009" y="2028684"/>
                    <a:pt x="3674046" y="2026153"/>
                  </a:cubicBezTo>
                  <a:cubicBezTo>
                    <a:pt x="3694047" y="2009485"/>
                    <a:pt x="3672727" y="2021878"/>
                    <a:pt x="3697071" y="2009707"/>
                  </a:cubicBezTo>
                  <a:cubicBezTo>
                    <a:pt x="3702553" y="2002032"/>
                    <a:pt x="3709926" y="1995404"/>
                    <a:pt x="3713517" y="1986683"/>
                  </a:cubicBezTo>
                  <a:cubicBezTo>
                    <a:pt x="3717774" y="1976344"/>
                    <a:pt x="3716559" y="1964398"/>
                    <a:pt x="3720095" y="1953790"/>
                  </a:cubicBezTo>
                  <a:cubicBezTo>
                    <a:pt x="3724284" y="1941222"/>
                    <a:pt x="3731059" y="1929669"/>
                    <a:pt x="3736541" y="1917609"/>
                  </a:cubicBezTo>
                  <a:cubicBezTo>
                    <a:pt x="3737637" y="1907741"/>
                    <a:pt x="3739830" y="1897934"/>
                    <a:pt x="3739830" y="1888006"/>
                  </a:cubicBezTo>
                  <a:cubicBezTo>
                    <a:pt x="3739830" y="1870853"/>
                    <a:pt x="3734281" y="1819039"/>
                    <a:pt x="3729963" y="1802487"/>
                  </a:cubicBezTo>
                  <a:cubicBezTo>
                    <a:pt x="3726982" y="1791061"/>
                    <a:pt x="3721192" y="1780559"/>
                    <a:pt x="3716806" y="1769595"/>
                  </a:cubicBezTo>
                  <a:cubicBezTo>
                    <a:pt x="3714613" y="1755342"/>
                    <a:pt x="3713531" y="1740873"/>
                    <a:pt x="3710228" y="1726835"/>
                  </a:cubicBezTo>
                  <a:cubicBezTo>
                    <a:pt x="3709105" y="1722062"/>
                    <a:pt x="3704838" y="1718435"/>
                    <a:pt x="3703649" y="1713678"/>
                  </a:cubicBezTo>
                  <a:cubicBezTo>
                    <a:pt x="3700414" y="1700738"/>
                    <a:pt x="3698873" y="1687424"/>
                    <a:pt x="3697071" y="1674208"/>
                  </a:cubicBezTo>
                  <a:cubicBezTo>
                    <a:pt x="3695582" y="1663290"/>
                    <a:pt x="3696730" y="1651933"/>
                    <a:pt x="3693781" y="1641316"/>
                  </a:cubicBezTo>
                  <a:cubicBezTo>
                    <a:pt x="3691156" y="1631867"/>
                    <a:pt x="3684267" y="1624107"/>
                    <a:pt x="3680625" y="1615002"/>
                  </a:cubicBezTo>
                  <a:cubicBezTo>
                    <a:pt x="3675474" y="1602125"/>
                    <a:pt x="3672050" y="1588621"/>
                    <a:pt x="3667468" y="1575531"/>
                  </a:cubicBezTo>
                  <a:cubicBezTo>
                    <a:pt x="3664373" y="1566689"/>
                    <a:pt x="3660889" y="1557989"/>
                    <a:pt x="3657600" y="1549218"/>
                  </a:cubicBezTo>
                  <a:cubicBezTo>
                    <a:pt x="3649724" y="1501960"/>
                    <a:pt x="3660060" y="1557654"/>
                    <a:pt x="3634576" y="1470277"/>
                  </a:cubicBezTo>
                  <a:cubicBezTo>
                    <a:pt x="3632709" y="1463875"/>
                    <a:pt x="3632535" y="1457093"/>
                    <a:pt x="3631287" y="1450542"/>
                  </a:cubicBezTo>
                  <a:cubicBezTo>
                    <a:pt x="3628149" y="1434066"/>
                    <a:pt x="3623271" y="1417872"/>
                    <a:pt x="3621419" y="1401203"/>
                  </a:cubicBezTo>
                  <a:cubicBezTo>
                    <a:pt x="3619226" y="1381468"/>
                    <a:pt x="3617905" y="1361616"/>
                    <a:pt x="3614840" y="1341998"/>
                  </a:cubicBezTo>
                  <a:cubicBezTo>
                    <a:pt x="3612417" y="1326488"/>
                    <a:pt x="3608262" y="1311299"/>
                    <a:pt x="3604973" y="1295949"/>
                  </a:cubicBezTo>
                  <a:cubicBezTo>
                    <a:pt x="3603877" y="1283888"/>
                    <a:pt x="3602234" y="1271865"/>
                    <a:pt x="3601684" y="1259767"/>
                  </a:cubicBezTo>
                  <a:cubicBezTo>
                    <a:pt x="3596164" y="1138331"/>
                    <a:pt x="3607434" y="1187387"/>
                    <a:pt x="3595105" y="1138067"/>
                  </a:cubicBezTo>
                  <a:cubicBezTo>
                    <a:pt x="3597298" y="1117235"/>
                    <a:pt x="3597765" y="1096149"/>
                    <a:pt x="3601684" y="1075572"/>
                  </a:cubicBezTo>
                  <a:cubicBezTo>
                    <a:pt x="3602264" y="1072526"/>
                    <a:pt x="3606712" y="1071679"/>
                    <a:pt x="3608262" y="1068993"/>
                  </a:cubicBezTo>
                  <a:cubicBezTo>
                    <a:pt x="3623217" y="1043071"/>
                    <a:pt x="3641559" y="1018442"/>
                    <a:pt x="3651022" y="990052"/>
                  </a:cubicBezTo>
                  <a:cubicBezTo>
                    <a:pt x="3665993" y="945138"/>
                    <a:pt x="3649660" y="991035"/>
                    <a:pt x="3664179" y="957160"/>
                  </a:cubicBezTo>
                  <a:cubicBezTo>
                    <a:pt x="3667972" y="948311"/>
                    <a:pt x="3668827" y="940499"/>
                    <a:pt x="3670757" y="930847"/>
                  </a:cubicBezTo>
                  <a:cubicBezTo>
                    <a:pt x="3669661" y="891376"/>
                    <a:pt x="3669346" y="851876"/>
                    <a:pt x="3667468" y="812435"/>
                  </a:cubicBezTo>
                  <a:cubicBezTo>
                    <a:pt x="3667151" y="805773"/>
                    <a:pt x="3665122" y="799302"/>
                    <a:pt x="3664179" y="792700"/>
                  </a:cubicBezTo>
                  <a:cubicBezTo>
                    <a:pt x="3662929" y="783949"/>
                    <a:pt x="3661986" y="775157"/>
                    <a:pt x="3660889" y="766386"/>
                  </a:cubicBezTo>
                  <a:cubicBezTo>
                    <a:pt x="3659793" y="744458"/>
                    <a:pt x="3658308" y="722546"/>
                    <a:pt x="3657600" y="700602"/>
                  </a:cubicBezTo>
                  <a:cubicBezTo>
                    <a:pt x="3656115" y="654564"/>
                    <a:pt x="3655985" y="608487"/>
                    <a:pt x="3654311" y="562455"/>
                  </a:cubicBezTo>
                  <a:cubicBezTo>
                    <a:pt x="3653897" y="551075"/>
                    <a:pt x="3649094" y="497120"/>
                    <a:pt x="3647733" y="483514"/>
                  </a:cubicBezTo>
                  <a:cubicBezTo>
                    <a:pt x="3644585" y="452042"/>
                    <a:pt x="3647399" y="462780"/>
                    <a:pt x="3641154" y="444044"/>
                  </a:cubicBezTo>
                  <a:cubicBezTo>
                    <a:pt x="3640058" y="434176"/>
                    <a:pt x="3639812" y="424177"/>
                    <a:pt x="3637865" y="414441"/>
                  </a:cubicBezTo>
                  <a:cubicBezTo>
                    <a:pt x="3636505" y="407642"/>
                    <a:pt x="3632969" y="401433"/>
                    <a:pt x="3631287" y="394706"/>
                  </a:cubicBezTo>
                  <a:cubicBezTo>
                    <a:pt x="3628575" y="383858"/>
                    <a:pt x="3627269" y="372697"/>
                    <a:pt x="3624708" y="361813"/>
                  </a:cubicBezTo>
                  <a:cubicBezTo>
                    <a:pt x="3622880" y="354043"/>
                    <a:pt x="3620145" y="346512"/>
                    <a:pt x="3618130" y="338789"/>
                  </a:cubicBezTo>
                  <a:cubicBezTo>
                    <a:pt x="3613566" y="321292"/>
                    <a:pt x="3609941" y="303548"/>
                    <a:pt x="3604973" y="286162"/>
                  </a:cubicBezTo>
                  <a:cubicBezTo>
                    <a:pt x="3602780" y="278487"/>
                    <a:pt x="3600189" y="270915"/>
                    <a:pt x="3598394" y="263137"/>
                  </a:cubicBezTo>
                  <a:cubicBezTo>
                    <a:pt x="3588426" y="219943"/>
                    <a:pt x="3602973" y="267009"/>
                    <a:pt x="3588527" y="223667"/>
                  </a:cubicBezTo>
                  <a:cubicBezTo>
                    <a:pt x="3587431" y="220378"/>
                    <a:pt x="3587161" y="216684"/>
                    <a:pt x="3585238" y="213799"/>
                  </a:cubicBezTo>
                  <a:cubicBezTo>
                    <a:pt x="3582039" y="209000"/>
                    <a:pt x="3572129" y="193741"/>
                    <a:pt x="3568792" y="190775"/>
                  </a:cubicBezTo>
                  <a:cubicBezTo>
                    <a:pt x="3562883" y="185522"/>
                    <a:pt x="3554647" y="183209"/>
                    <a:pt x="3549056" y="177618"/>
                  </a:cubicBezTo>
                  <a:cubicBezTo>
                    <a:pt x="3544670" y="173232"/>
                    <a:pt x="3541783" y="166422"/>
                    <a:pt x="3535899" y="164461"/>
                  </a:cubicBezTo>
                  <a:cubicBezTo>
                    <a:pt x="3532610" y="163365"/>
                    <a:pt x="3529219" y="162538"/>
                    <a:pt x="3526032" y="161172"/>
                  </a:cubicBezTo>
                  <a:cubicBezTo>
                    <a:pt x="3521525" y="159240"/>
                    <a:pt x="3517724" y="155320"/>
                    <a:pt x="3512875" y="154593"/>
                  </a:cubicBezTo>
                  <a:cubicBezTo>
                    <a:pt x="3495493" y="151986"/>
                    <a:pt x="3477790" y="152400"/>
                    <a:pt x="3460248" y="151304"/>
                  </a:cubicBezTo>
                  <a:cubicBezTo>
                    <a:pt x="3454766" y="150208"/>
                    <a:pt x="3449037" y="149978"/>
                    <a:pt x="3443802" y="148015"/>
                  </a:cubicBezTo>
                  <a:cubicBezTo>
                    <a:pt x="3440100" y="146627"/>
                    <a:pt x="3437470" y="143204"/>
                    <a:pt x="3433934" y="141436"/>
                  </a:cubicBezTo>
                  <a:cubicBezTo>
                    <a:pt x="3430833" y="139885"/>
                    <a:pt x="3427253" y="139513"/>
                    <a:pt x="3424066" y="138147"/>
                  </a:cubicBezTo>
                  <a:cubicBezTo>
                    <a:pt x="3419559" y="136216"/>
                    <a:pt x="3415295" y="133762"/>
                    <a:pt x="3410910" y="131569"/>
                  </a:cubicBezTo>
                  <a:cubicBezTo>
                    <a:pt x="3379766" y="135029"/>
                    <a:pt x="3391174" y="156786"/>
                    <a:pt x="3378017" y="161172"/>
                  </a:cubicBezTo>
                  <a:close/>
                </a:path>
              </a:pathLst>
            </a:cu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7" name="Freihandform 26"/>
            <p:cNvSpPr/>
            <p:nvPr/>
          </p:nvSpPr>
          <p:spPr>
            <a:xfrm>
              <a:off x="3216630" y="0"/>
              <a:ext cx="1717693" cy="1601744"/>
            </a:xfrm>
            <a:custGeom>
              <a:avLst/>
              <a:gdLst>
                <a:gd name="connsiteX0" fmla="*/ 1717183 w 1717693"/>
                <a:gd name="connsiteY0" fmla="*/ 858483 h 1601744"/>
                <a:gd name="connsiteX1" fmla="*/ 1713894 w 1717693"/>
                <a:gd name="connsiteY1" fmla="*/ 795988 h 1601744"/>
                <a:gd name="connsiteX2" fmla="*/ 1704026 w 1717693"/>
                <a:gd name="connsiteY2" fmla="*/ 789410 h 1601744"/>
                <a:gd name="connsiteX3" fmla="*/ 1687580 w 1717693"/>
                <a:gd name="connsiteY3" fmla="*/ 776253 h 1601744"/>
                <a:gd name="connsiteX4" fmla="*/ 1671134 w 1717693"/>
                <a:gd name="connsiteY4" fmla="*/ 769674 h 1601744"/>
                <a:gd name="connsiteX5" fmla="*/ 1654688 w 1717693"/>
                <a:gd name="connsiteY5" fmla="*/ 756518 h 1601744"/>
                <a:gd name="connsiteX6" fmla="*/ 1651399 w 1717693"/>
                <a:gd name="connsiteY6" fmla="*/ 743361 h 1601744"/>
                <a:gd name="connsiteX7" fmla="*/ 1648110 w 1717693"/>
                <a:gd name="connsiteY7" fmla="*/ 690733 h 1601744"/>
                <a:gd name="connsiteX8" fmla="*/ 1631664 w 1717693"/>
                <a:gd name="connsiteY8" fmla="*/ 674287 h 1601744"/>
                <a:gd name="connsiteX9" fmla="*/ 1625085 w 1717693"/>
                <a:gd name="connsiteY9" fmla="*/ 667709 h 1601744"/>
                <a:gd name="connsiteX10" fmla="*/ 1618507 w 1717693"/>
                <a:gd name="connsiteY10" fmla="*/ 644685 h 1601744"/>
                <a:gd name="connsiteX11" fmla="*/ 1602061 w 1717693"/>
                <a:gd name="connsiteY11" fmla="*/ 615082 h 1601744"/>
                <a:gd name="connsiteX12" fmla="*/ 1592193 w 1717693"/>
                <a:gd name="connsiteY12" fmla="*/ 611792 h 1601744"/>
                <a:gd name="connsiteX13" fmla="*/ 1559301 w 1717693"/>
                <a:gd name="connsiteY13" fmla="*/ 601925 h 1601744"/>
                <a:gd name="connsiteX14" fmla="*/ 1552723 w 1717693"/>
                <a:gd name="connsiteY14" fmla="*/ 595346 h 1601744"/>
                <a:gd name="connsiteX15" fmla="*/ 1552723 w 1717693"/>
                <a:gd name="connsiteY15" fmla="*/ 546008 h 1601744"/>
                <a:gd name="connsiteX16" fmla="*/ 1562590 w 1717693"/>
                <a:gd name="connsiteY16" fmla="*/ 542719 h 1601744"/>
                <a:gd name="connsiteX17" fmla="*/ 1579036 w 1717693"/>
                <a:gd name="connsiteY17" fmla="*/ 532851 h 1601744"/>
                <a:gd name="connsiteX18" fmla="*/ 1595482 w 1717693"/>
                <a:gd name="connsiteY18" fmla="*/ 516405 h 1601744"/>
                <a:gd name="connsiteX19" fmla="*/ 1605350 w 1717693"/>
                <a:gd name="connsiteY19" fmla="*/ 506538 h 1601744"/>
                <a:gd name="connsiteX20" fmla="*/ 1598772 w 1717693"/>
                <a:gd name="connsiteY20" fmla="*/ 496670 h 1601744"/>
                <a:gd name="connsiteX21" fmla="*/ 1592193 w 1717693"/>
                <a:gd name="connsiteY21" fmla="*/ 490092 h 1601744"/>
                <a:gd name="connsiteX22" fmla="*/ 1588904 w 1717693"/>
                <a:gd name="connsiteY22" fmla="*/ 476935 h 1601744"/>
                <a:gd name="connsiteX23" fmla="*/ 1582326 w 1717693"/>
                <a:gd name="connsiteY23" fmla="*/ 467067 h 1601744"/>
                <a:gd name="connsiteX24" fmla="*/ 1579036 w 1717693"/>
                <a:gd name="connsiteY24" fmla="*/ 457200 h 1601744"/>
                <a:gd name="connsiteX25" fmla="*/ 1598772 w 1717693"/>
                <a:gd name="connsiteY25" fmla="*/ 440754 h 1601744"/>
                <a:gd name="connsiteX26" fmla="*/ 1608639 w 1717693"/>
                <a:gd name="connsiteY26" fmla="*/ 437464 h 1601744"/>
                <a:gd name="connsiteX27" fmla="*/ 1628375 w 1717693"/>
                <a:gd name="connsiteY27" fmla="*/ 427597 h 1601744"/>
                <a:gd name="connsiteX28" fmla="*/ 1634953 w 1717693"/>
                <a:gd name="connsiteY28" fmla="*/ 421018 h 1601744"/>
                <a:gd name="connsiteX29" fmla="*/ 1631664 w 1717693"/>
                <a:gd name="connsiteY29" fmla="*/ 282872 h 1601744"/>
                <a:gd name="connsiteX30" fmla="*/ 1621796 w 1717693"/>
                <a:gd name="connsiteY30" fmla="*/ 276293 h 1601744"/>
                <a:gd name="connsiteX31" fmla="*/ 1618507 w 1717693"/>
                <a:gd name="connsiteY31" fmla="*/ 266426 h 1601744"/>
                <a:gd name="connsiteX32" fmla="*/ 1602061 w 1717693"/>
                <a:gd name="connsiteY32" fmla="*/ 256558 h 1601744"/>
                <a:gd name="connsiteX33" fmla="*/ 1575747 w 1717693"/>
                <a:gd name="connsiteY33" fmla="*/ 253269 h 1601744"/>
                <a:gd name="connsiteX34" fmla="*/ 1565880 w 1717693"/>
                <a:gd name="connsiteY34" fmla="*/ 249979 h 1601744"/>
                <a:gd name="connsiteX35" fmla="*/ 1539566 w 1717693"/>
                <a:gd name="connsiteY35" fmla="*/ 256558 h 1601744"/>
                <a:gd name="connsiteX36" fmla="*/ 1526409 w 1717693"/>
                <a:gd name="connsiteY36" fmla="*/ 259847 h 1601744"/>
                <a:gd name="connsiteX37" fmla="*/ 1486939 w 1717693"/>
                <a:gd name="connsiteY37" fmla="*/ 263136 h 1601744"/>
                <a:gd name="connsiteX38" fmla="*/ 1480360 w 1717693"/>
                <a:gd name="connsiteY38" fmla="*/ 253269 h 1601744"/>
                <a:gd name="connsiteX39" fmla="*/ 1434311 w 1717693"/>
                <a:gd name="connsiteY39" fmla="*/ 249979 h 1601744"/>
                <a:gd name="connsiteX40" fmla="*/ 1444179 w 1717693"/>
                <a:gd name="connsiteY40" fmla="*/ 213798 h 1601744"/>
                <a:gd name="connsiteX41" fmla="*/ 1440890 w 1717693"/>
                <a:gd name="connsiteY41" fmla="*/ 187485 h 1601744"/>
                <a:gd name="connsiteX42" fmla="*/ 1319189 w 1717693"/>
                <a:gd name="connsiteY42" fmla="*/ 174328 h 1601744"/>
                <a:gd name="connsiteX43" fmla="*/ 1315900 w 1717693"/>
                <a:gd name="connsiteY43" fmla="*/ 148014 h 1601744"/>
                <a:gd name="connsiteX44" fmla="*/ 1306032 w 1717693"/>
                <a:gd name="connsiteY44" fmla="*/ 154592 h 1601744"/>
                <a:gd name="connsiteX45" fmla="*/ 1286297 w 1717693"/>
                <a:gd name="connsiteY45" fmla="*/ 174328 h 1601744"/>
                <a:gd name="connsiteX46" fmla="*/ 1273140 w 1717693"/>
                <a:gd name="connsiteY46" fmla="*/ 187485 h 1601744"/>
                <a:gd name="connsiteX47" fmla="*/ 1266562 w 1717693"/>
                <a:gd name="connsiteY47" fmla="*/ 197352 h 1601744"/>
                <a:gd name="connsiteX48" fmla="*/ 1263272 w 1717693"/>
                <a:gd name="connsiteY48" fmla="*/ 207220 h 1601744"/>
                <a:gd name="connsiteX49" fmla="*/ 1253405 w 1717693"/>
                <a:gd name="connsiteY49" fmla="*/ 213798 h 1601744"/>
                <a:gd name="connsiteX50" fmla="*/ 1233669 w 1717693"/>
                <a:gd name="connsiteY50" fmla="*/ 223666 h 1601744"/>
                <a:gd name="connsiteX51" fmla="*/ 1210645 w 1717693"/>
                <a:gd name="connsiteY51" fmla="*/ 233533 h 1601744"/>
                <a:gd name="connsiteX52" fmla="*/ 1190910 w 1717693"/>
                <a:gd name="connsiteY52" fmla="*/ 240112 h 1601744"/>
                <a:gd name="connsiteX53" fmla="*/ 1164596 w 1717693"/>
                <a:gd name="connsiteY53" fmla="*/ 253269 h 1601744"/>
                <a:gd name="connsiteX54" fmla="*/ 1115258 w 1717693"/>
                <a:gd name="connsiteY54" fmla="*/ 256558 h 1601744"/>
                <a:gd name="connsiteX55" fmla="*/ 1088944 w 1717693"/>
                <a:gd name="connsiteY55" fmla="*/ 253269 h 1601744"/>
                <a:gd name="connsiteX56" fmla="*/ 1075787 w 1717693"/>
                <a:gd name="connsiteY56" fmla="*/ 243401 h 1601744"/>
                <a:gd name="connsiteX57" fmla="*/ 1065920 w 1717693"/>
                <a:gd name="connsiteY57" fmla="*/ 236823 h 1601744"/>
                <a:gd name="connsiteX58" fmla="*/ 1036317 w 1717693"/>
                <a:gd name="connsiteY58" fmla="*/ 223666 h 1601744"/>
                <a:gd name="connsiteX59" fmla="*/ 1029739 w 1717693"/>
                <a:gd name="connsiteY59" fmla="*/ 217087 h 1601744"/>
                <a:gd name="connsiteX60" fmla="*/ 990268 w 1717693"/>
                <a:gd name="connsiteY60" fmla="*/ 210509 h 1601744"/>
                <a:gd name="connsiteX61" fmla="*/ 980400 w 1717693"/>
                <a:gd name="connsiteY61" fmla="*/ 200641 h 1601744"/>
                <a:gd name="connsiteX62" fmla="*/ 967244 w 1717693"/>
                <a:gd name="connsiteY62" fmla="*/ 180906 h 1601744"/>
                <a:gd name="connsiteX63" fmla="*/ 924484 w 1717693"/>
                <a:gd name="connsiteY63" fmla="*/ 171038 h 1601744"/>
                <a:gd name="connsiteX64" fmla="*/ 914616 w 1717693"/>
                <a:gd name="connsiteY64" fmla="*/ 164460 h 1601744"/>
                <a:gd name="connsiteX65" fmla="*/ 901459 w 1717693"/>
                <a:gd name="connsiteY65" fmla="*/ 157882 h 1601744"/>
                <a:gd name="connsiteX66" fmla="*/ 881724 w 1717693"/>
                <a:gd name="connsiteY66" fmla="*/ 134857 h 1601744"/>
                <a:gd name="connsiteX67" fmla="*/ 871857 w 1717693"/>
                <a:gd name="connsiteY67" fmla="*/ 138146 h 1601744"/>
                <a:gd name="connsiteX68" fmla="*/ 855410 w 1717693"/>
                <a:gd name="connsiteY68" fmla="*/ 141436 h 1601744"/>
                <a:gd name="connsiteX69" fmla="*/ 845543 w 1717693"/>
                <a:gd name="connsiteY69" fmla="*/ 148014 h 1601744"/>
                <a:gd name="connsiteX70" fmla="*/ 835675 w 1717693"/>
                <a:gd name="connsiteY70" fmla="*/ 151303 h 1601744"/>
                <a:gd name="connsiteX71" fmla="*/ 786337 w 1717693"/>
                <a:gd name="connsiteY71" fmla="*/ 148014 h 1601744"/>
                <a:gd name="connsiteX72" fmla="*/ 776469 w 1717693"/>
                <a:gd name="connsiteY72" fmla="*/ 144725 h 1601744"/>
                <a:gd name="connsiteX73" fmla="*/ 766602 w 1717693"/>
                <a:gd name="connsiteY73" fmla="*/ 134857 h 1601744"/>
                <a:gd name="connsiteX74" fmla="*/ 750156 w 1717693"/>
                <a:gd name="connsiteY74" fmla="*/ 115122 h 1601744"/>
                <a:gd name="connsiteX75" fmla="*/ 684372 w 1717693"/>
                <a:gd name="connsiteY75" fmla="*/ 111833 h 1601744"/>
                <a:gd name="connsiteX76" fmla="*/ 667926 w 1717693"/>
                <a:gd name="connsiteY76" fmla="*/ 75651 h 1601744"/>
                <a:gd name="connsiteX77" fmla="*/ 641612 w 1717693"/>
                <a:gd name="connsiteY77" fmla="*/ 69073 h 1601744"/>
                <a:gd name="connsiteX78" fmla="*/ 588985 w 1717693"/>
                <a:gd name="connsiteY78" fmla="*/ 55916 h 1601744"/>
                <a:gd name="connsiteX79" fmla="*/ 582406 w 1717693"/>
                <a:gd name="connsiteY79" fmla="*/ 49338 h 1601744"/>
                <a:gd name="connsiteX80" fmla="*/ 556092 w 1717693"/>
                <a:gd name="connsiteY80" fmla="*/ 46049 h 1601744"/>
                <a:gd name="connsiteX81" fmla="*/ 552803 w 1717693"/>
                <a:gd name="connsiteY81" fmla="*/ 36181 h 1601744"/>
                <a:gd name="connsiteX82" fmla="*/ 533068 w 1717693"/>
                <a:gd name="connsiteY82" fmla="*/ 36181 h 1601744"/>
                <a:gd name="connsiteX83" fmla="*/ 529779 w 1717693"/>
                <a:gd name="connsiteY83" fmla="*/ 46049 h 1601744"/>
                <a:gd name="connsiteX84" fmla="*/ 519911 w 1717693"/>
                <a:gd name="connsiteY84" fmla="*/ 55916 h 1601744"/>
                <a:gd name="connsiteX85" fmla="*/ 506754 w 1717693"/>
                <a:gd name="connsiteY85" fmla="*/ 72362 h 1601744"/>
                <a:gd name="connsiteX86" fmla="*/ 470573 w 1717693"/>
                <a:gd name="connsiteY86" fmla="*/ 13156 h 1601744"/>
                <a:gd name="connsiteX87" fmla="*/ 470573 w 1717693"/>
                <a:gd name="connsiteY87" fmla="*/ 13156 h 1601744"/>
                <a:gd name="connsiteX88" fmla="*/ 450838 w 1717693"/>
                <a:gd name="connsiteY88" fmla="*/ 6578 h 1601744"/>
                <a:gd name="connsiteX89" fmla="*/ 444259 w 1717693"/>
                <a:gd name="connsiteY89" fmla="*/ 0 h 1601744"/>
                <a:gd name="connsiteX90" fmla="*/ 411367 w 1717693"/>
                <a:gd name="connsiteY90" fmla="*/ 6578 h 1601744"/>
                <a:gd name="connsiteX91" fmla="*/ 371897 w 1717693"/>
                <a:gd name="connsiteY91" fmla="*/ 13156 h 1601744"/>
                <a:gd name="connsiteX92" fmla="*/ 365318 w 1717693"/>
                <a:gd name="connsiteY92" fmla="*/ 19735 h 1601744"/>
                <a:gd name="connsiteX93" fmla="*/ 365318 w 1717693"/>
                <a:gd name="connsiteY93" fmla="*/ 52627 h 1601744"/>
                <a:gd name="connsiteX94" fmla="*/ 368608 w 1717693"/>
                <a:gd name="connsiteY94" fmla="*/ 105254 h 1601744"/>
                <a:gd name="connsiteX95" fmla="*/ 371897 w 1717693"/>
                <a:gd name="connsiteY95" fmla="*/ 115122 h 1601744"/>
                <a:gd name="connsiteX96" fmla="*/ 368608 w 1717693"/>
                <a:gd name="connsiteY96" fmla="*/ 124990 h 1601744"/>
                <a:gd name="connsiteX97" fmla="*/ 348872 w 1717693"/>
                <a:gd name="connsiteY97" fmla="*/ 138146 h 1601744"/>
                <a:gd name="connsiteX98" fmla="*/ 325848 w 1717693"/>
                <a:gd name="connsiteY98" fmla="*/ 217087 h 1601744"/>
                <a:gd name="connsiteX99" fmla="*/ 315980 w 1717693"/>
                <a:gd name="connsiteY99" fmla="*/ 233533 h 1601744"/>
                <a:gd name="connsiteX100" fmla="*/ 289667 w 1717693"/>
                <a:gd name="connsiteY100" fmla="*/ 236823 h 1601744"/>
                <a:gd name="connsiteX101" fmla="*/ 260064 w 1717693"/>
                <a:gd name="connsiteY101" fmla="*/ 243401 h 1601744"/>
                <a:gd name="connsiteX102" fmla="*/ 250196 w 1717693"/>
                <a:gd name="connsiteY102" fmla="*/ 246690 h 1601744"/>
                <a:gd name="connsiteX103" fmla="*/ 243618 w 1717693"/>
                <a:gd name="connsiteY103" fmla="*/ 266426 h 1601744"/>
                <a:gd name="connsiteX104" fmla="*/ 237039 w 1717693"/>
                <a:gd name="connsiteY104" fmla="*/ 273004 h 1601744"/>
                <a:gd name="connsiteX105" fmla="*/ 204147 w 1717693"/>
                <a:gd name="connsiteY105" fmla="*/ 296028 h 1601744"/>
                <a:gd name="connsiteX106" fmla="*/ 164677 w 1717693"/>
                <a:gd name="connsiteY106" fmla="*/ 332210 h 1601744"/>
                <a:gd name="connsiteX107" fmla="*/ 154809 w 1717693"/>
                <a:gd name="connsiteY107" fmla="*/ 355234 h 1601744"/>
                <a:gd name="connsiteX108" fmla="*/ 158098 w 1717693"/>
                <a:gd name="connsiteY108" fmla="*/ 404572 h 1601744"/>
                <a:gd name="connsiteX109" fmla="*/ 187701 w 1717693"/>
                <a:gd name="connsiteY109" fmla="*/ 407862 h 1601744"/>
                <a:gd name="connsiteX110" fmla="*/ 210726 w 1717693"/>
                <a:gd name="connsiteY110" fmla="*/ 411151 h 1601744"/>
                <a:gd name="connsiteX111" fmla="*/ 230461 w 1717693"/>
                <a:gd name="connsiteY111" fmla="*/ 427597 h 1601744"/>
                <a:gd name="connsiteX112" fmla="*/ 240328 w 1717693"/>
                <a:gd name="connsiteY112" fmla="*/ 434175 h 1601744"/>
                <a:gd name="connsiteX113" fmla="*/ 263353 w 1717693"/>
                <a:gd name="connsiteY113" fmla="*/ 437464 h 1601744"/>
                <a:gd name="connsiteX114" fmla="*/ 286377 w 1717693"/>
                <a:gd name="connsiteY114" fmla="*/ 450621 h 1601744"/>
                <a:gd name="connsiteX115" fmla="*/ 315980 w 1717693"/>
                <a:gd name="connsiteY115" fmla="*/ 457200 h 1601744"/>
                <a:gd name="connsiteX116" fmla="*/ 319269 w 1717693"/>
                <a:gd name="connsiteY116" fmla="*/ 499959 h 1601744"/>
                <a:gd name="connsiteX117" fmla="*/ 306113 w 1717693"/>
                <a:gd name="connsiteY117" fmla="*/ 519695 h 1601744"/>
                <a:gd name="connsiteX118" fmla="*/ 289667 w 1717693"/>
                <a:gd name="connsiteY118" fmla="*/ 536141 h 1601744"/>
                <a:gd name="connsiteX119" fmla="*/ 292956 w 1717693"/>
                <a:gd name="connsiteY119" fmla="*/ 582190 h 1601744"/>
                <a:gd name="connsiteX120" fmla="*/ 299534 w 1717693"/>
                <a:gd name="connsiteY120" fmla="*/ 595346 h 1601744"/>
                <a:gd name="connsiteX121" fmla="*/ 302823 w 1717693"/>
                <a:gd name="connsiteY121" fmla="*/ 605214 h 1601744"/>
                <a:gd name="connsiteX122" fmla="*/ 322559 w 1717693"/>
                <a:gd name="connsiteY122" fmla="*/ 631528 h 1601744"/>
                <a:gd name="connsiteX123" fmla="*/ 332426 w 1717693"/>
                <a:gd name="connsiteY123" fmla="*/ 654552 h 1601744"/>
                <a:gd name="connsiteX124" fmla="*/ 342294 w 1717693"/>
                <a:gd name="connsiteY124" fmla="*/ 661131 h 1601744"/>
                <a:gd name="connsiteX125" fmla="*/ 352162 w 1717693"/>
                <a:gd name="connsiteY125" fmla="*/ 690733 h 1601744"/>
                <a:gd name="connsiteX126" fmla="*/ 355451 w 1717693"/>
                <a:gd name="connsiteY126" fmla="*/ 700601 h 1601744"/>
                <a:gd name="connsiteX127" fmla="*/ 358740 w 1717693"/>
                <a:gd name="connsiteY127" fmla="*/ 710469 h 1601744"/>
                <a:gd name="connsiteX128" fmla="*/ 355451 w 1717693"/>
                <a:gd name="connsiteY128" fmla="*/ 772964 h 1601744"/>
                <a:gd name="connsiteX129" fmla="*/ 345583 w 1717693"/>
                <a:gd name="connsiteY129" fmla="*/ 776253 h 1601744"/>
                <a:gd name="connsiteX130" fmla="*/ 332426 w 1717693"/>
                <a:gd name="connsiteY130" fmla="*/ 779542 h 1601744"/>
                <a:gd name="connsiteX131" fmla="*/ 266642 w 1717693"/>
                <a:gd name="connsiteY131" fmla="*/ 782831 h 1601744"/>
                <a:gd name="connsiteX132" fmla="*/ 253485 w 1717693"/>
                <a:gd name="connsiteY132" fmla="*/ 812434 h 1601744"/>
                <a:gd name="connsiteX133" fmla="*/ 246907 w 1717693"/>
                <a:gd name="connsiteY133" fmla="*/ 819013 h 1601744"/>
                <a:gd name="connsiteX134" fmla="*/ 237039 w 1717693"/>
                <a:gd name="connsiteY134" fmla="*/ 822302 h 1601744"/>
                <a:gd name="connsiteX135" fmla="*/ 227172 w 1717693"/>
                <a:gd name="connsiteY135" fmla="*/ 828880 h 1601744"/>
                <a:gd name="connsiteX136" fmla="*/ 210726 w 1717693"/>
                <a:gd name="connsiteY136" fmla="*/ 842037 h 1601744"/>
                <a:gd name="connsiteX137" fmla="*/ 171255 w 1717693"/>
                <a:gd name="connsiteY137" fmla="*/ 838748 h 1601744"/>
                <a:gd name="connsiteX138" fmla="*/ 161387 w 1717693"/>
                <a:gd name="connsiteY138" fmla="*/ 835459 h 1601744"/>
                <a:gd name="connsiteX139" fmla="*/ 154809 w 1717693"/>
                <a:gd name="connsiteY139" fmla="*/ 828880 h 1601744"/>
                <a:gd name="connsiteX140" fmla="*/ 151520 w 1717693"/>
                <a:gd name="connsiteY140" fmla="*/ 809145 h 1601744"/>
                <a:gd name="connsiteX141" fmla="*/ 144941 w 1717693"/>
                <a:gd name="connsiteY141" fmla="*/ 802567 h 1601744"/>
                <a:gd name="connsiteX142" fmla="*/ 121917 w 1717693"/>
                <a:gd name="connsiteY142" fmla="*/ 789410 h 1601744"/>
                <a:gd name="connsiteX143" fmla="*/ 102182 w 1717693"/>
                <a:gd name="connsiteY143" fmla="*/ 772964 h 1601744"/>
                <a:gd name="connsiteX144" fmla="*/ 92314 w 1717693"/>
                <a:gd name="connsiteY144" fmla="*/ 766385 h 1601744"/>
                <a:gd name="connsiteX145" fmla="*/ 59422 w 1717693"/>
                <a:gd name="connsiteY145" fmla="*/ 769674 h 1601744"/>
                <a:gd name="connsiteX146" fmla="*/ 52844 w 1717693"/>
                <a:gd name="connsiteY146" fmla="*/ 782831 h 1601744"/>
                <a:gd name="connsiteX147" fmla="*/ 46265 w 1717693"/>
                <a:gd name="connsiteY147" fmla="*/ 789410 h 1601744"/>
                <a:gd name="connsiteX148" fmla="*/ 33108 w 1717693"/>
                <a:gd name="connsiteY148" fmla="*/ 809145 h 1601744"/>
                <a:gd name="connsiteX149" fmla="*/ 26530 w 1717693"/>
                <a:gd name="connsiteY149" fmla="*/ 832169 h 1601744"/>
                <a:gd name="connsiteX150" fmla="*/ 23241 w 1717693"/>
                <a:gd name="connsiteY150" fmla="*/ 911110 h 1601744"/>
                <a:gd name="connsiteX151" fmla="*/ 19951 w 1717693"/>
                <a:gd name="connsiteY151" fmla="*/ 920978 h 1601744"/>
                <a:gd name="connsiteX152" fmla="*/ 10084 w 1717693"/>
                <a:gd name="connsiteY152" fmla="*/ 930846 h 1601744"/>
                <a:gd name="connsiteX153" fmla="*/ 6795 w 1717693"/>
                <a:gd name="connsiteY153" fmla="*/ 940713 h 1601744"/>
                <a:gd name="connsiteX154" fmla="*/ 216 w 1717693"/>
                <a:gd name="connsiteY154" fmla="*/ 947292 h 1601744"/>
                <a:gd name="connsiteX155" fmla="*/ 10084 w 1717693"/>
                <a:gd name="connsiteY155" fmla="*/ 963738 h 1601744"/>
                <a:gd name="connsiteX156" fmla="*/ 16662 w 1717693"/>
                <a:gd name="connsiteY156" fmla="*/ 973605 h 1601744"/>
                <a:gd name="connsiteX157" fmla="*/ 42976 w 1717693"/>
                <a:gd name="connsiteY157" fmla="*/ 983473 h 1601744"/>
                <a:gd name="connsiteX158" fmla="*/ 52844 w 1717693"/>
                <a:gd name="connsiteY158" fmla="*/ 993341 h 1601744"/>
                <a:gd name="connsiteX159" fmla="*/ 62711 w 1717693"/>
                <a:gd name="connsiteY159" fmla="*/ 996630 h 1601744"/>
                <a:gd name="connsiteX160" fmla="*/ 131785 w 1717693"/>
                <a:gd name="connsiteY160" fmla="*/ 1003208 h 1601744"/>
                <a:gd name="connsiteX161" fmla="*/ 141652 w 1717693"/>
                <a:gd name="connsiteY161" fmla="*/ 1009787 h 1601744"/>
                <a:gd name="connsiteX162" fmla="*/ 148231 w 1717693"/>
                <a:gd name="connsiteY162" fmla="*/ 1029522 h 1601744"/>
                <a:gd name="connsiteX163" fmla="*/ 151520 w 1717693"/>
                <a:gd name="connsiteY163" fmla="*/ 1049257 h 1601744"/>
                <a:gd name="connsiteX164" fmla="*/ 161387 w 1717693"/>
                <a:gd name="connsiteY164" fmla="*/ 1052546 h 1601744"/>
                <a:gd name="connsiteX165" fmla="*/ 187701 w 1717693"/>
                <a:gd name="connsiteY165" fmla="*/ 1059125 h 1601744"/>
                <a:gd name="connsiteX166" fmla="*/ 194280 w 1717693"/>
                <a:gd name="connsiteY166" fmla="*/ 1065703 h 1601744"/>
                <a:gd name="connsiteX167" fmla="*/ 204147 w 1717693"/>
                <a:gd name="connsiteY167" fmla="*/ 1068992 h 1601744"/>
                <a:gd name="connsiteX168" fmla="*/ 210726 w 1717693"/>
                <a:gd name="connsiteY168" fmla="*/ 1082149 h 1601744"/>
                <a:gd name="connsiteX169" fmla="*/ 217304 w 1717693"/>
                <a:gd name="connsiteY169" fmla="*/ 1101885 h 1601744"/>
                <a:gd name="connsiteX170" fmla="*/ 220593 w 1717693"/>
                <a:gd name="connsiteY170" fmla="*/ 1111752 h 1601744"/>
                <a:gd name="connsiteX171" fmla="*/ 217304 w 1717693"/>
                <a:gd name="connsiteY171" fmla="*/ 1200561 h 1601744"/>
                <a:gd name="connsiteX172" fmla="*/ 210726 w 1717693"/>
                <a:gd name="connsiteY172" fmla="*/ 1220296 h 1601744"/>
                <a:gd name="connsiteX173" fmla="*/ 204147 w 1717693"/>
                <a:gd name="connsiteY173" fmla="*/ 1226874 h 1601744"/>
                <a:gd name="connsiteX174" fmla="*/ 200858 w 1717693"/>
                <a:gd name="connsiteY174" fmla="*/ 1240031 h 1601744"/>
                <a:gd name="connsiteX175" fmla="*/ 194280 w 1717693"/>
                <a:gd name="connsiteY175" fmla="*/ 1246610 h 1601744"/>
                <a:gd name="connsiteX176" fmla="*/ 187701 w 1717693"/>
                <a:gd name="connsiteY176" fmla="*/ 1256477 h 1601744"/>
                <a:gd name="connsiteX177" fmla="*/ 190990 w 1717693"/>
                <a:gd name="connsiteY177" fmla="*/ 1289369 h 1601744"/>
                <a:gd name="connsiteX178" fmla="*/ 197569 w 1717693"/>
                <a:gd name="connsiteY178" fmla="*/ 1299237 h 1601744"/>
                <a:gd name="connsiteX179" fmla="*/ 223882 w 1717693"/>
                <a:gd name="connsiteY179" fmla="*/ 1322262 h 1601744"/>
                <a:gd name="connsiteX180" fmla="*/ 243618 w 1717693"/>
                <a:gd name="connsiteY180" fmla="*/ 1355154 h 1601744"/>
                <a:gd name="connsiteX181" fmla="*/ 256775 w 1717693"/>
                <a:gd name="connsiteY181" fmla="*/ 1368310 h 1601744"/>
                <a:gd name="connsiteX182" fmla="*/ 269931 w 1717693"/>
                <a:gd name="connsiteY182" fmla="*/ 1384756 h 1601744"/>
                <a:gd name="connsiteX183" fmla="*/ 306113 w 1717693"/>
                <a:gd name="connsiteY183" fmla="*/ 1434095 h 1601744"/>
                <a:gd name="connsiteX184" fmla="*/ 319269 w 1717693"/>
                <a:gd name="connsiteY184" fmla="*/ 1443962 h 1601744"/>
                <a:gd name="connsiteX185" fmla="*/ 329137 w 1717693"/>
                <a:gd name="connsiteY185" fmla="*/ 1450541 h 1601744"/>
                <a:gd name="connsiteX186" fmla="*/ 411367 w 1717693"/>
                <a:gd name="connsiteY186" fmla="*/ 1473565 h 1601744"/>
                <a:gd name="connsiteX187" fmla="*/ 470573 w 1717693"/>
                <a:gd name="connsiteY187" fmla="*/ 1490011 h 1601744"/>
                <a:gd name="connsiteX188" fmla="*/ 500176 w 1717693"/>
                <a:gd name="connsiteY188" fmla="*/ 1503168 h 1601744"/>
                <a:gd name="connsiteX189" fmla="*/ 523200 w 1717693"/>
                <a:gd name="connsiteY189" fmla="*/ 1516325 h 1601744"/>
                <a:gd name="connsiteX190" fmla="*/ 569249 w 1717693"/>
                <a:gd name="connsiteY190" fmla="*/ 1529482 h 1601744"/>
                <a:gd name="connsiteX191" fmla="*/ 579117 w 1717693"/>
                <a:gd name="connsiteY191" fmla="*/ 1532771 h 1601744"/>
                <a:gd name="connsiteX192" fmla="*/ 608720 w 1717693"/>
                <a:gd name="connsiteY192" fmla="*/ 1545928 h 1601744"/>
                <a:gd name="connsiteX193" fmla="*/ 713975 w 1717693"/>
                <a:gd name="connsiteY193" fmla="*/ 1565663 h 1601744"/>
                <a:gd name="connsiteX194" fmla="*/ 812651 w 1717693"/>
                <a:gd name="connsiteY194" fmla="*/ 1582109 h 1601744"/>
                <a:gd name="connsiteX195" fmla="*/ 881724 w 1717693"/>
                <a:gd name="connsiteY195" fmla="*/ 1591977 h 1601744"/>
                <a:gd name="connsiteX196" fmla="*/ 950798 w 1717693"/>
                <a:gd name="connsiteY196" fmla="*/ 1595266 h 1601744"/>
                <a:gd name="connsiteX197" fmla="*/ 1144861 w 1717693"/>
                <a:gd name="connsiteY197" fmla="*/ 1595266 h 1601744"/>
                <a:gd name="connsiteX198" fmla="*/ 1154728 w 1717693"/>
                <a:gd name="connsiteY198" fmla="*/ 1591977 h 1601744"/>
                <a:gd name="connsiteX199" fmla="*/ 1190910 w 1717693"/>
                <a:gd name="connsiteY199" fmla="*/ 1588687 h 1601744"/>
                <a:gd name="connsiteX200" fmla="*/ 1204067 w 1717693"/>
                <a:gd name="connsiteY200" fmla="*/ 1585398 h 1601744"/>
                <a:gd name="connsiteX201" fmla="*/ 1276429 w 1717693"/>
                <a:gd name="connsiteY201" fmla="*/ 1578820 h 1601744"/>
                <a:gd name="connsiteX202" fmla="*/ 1299454 w 1717693"/>
                <a:gd name="connsiteY202" fmla="*/ 1565663 h 1601744"/>
                <a:gd name="connsiteX203" fmla="*/ 1309321 w 1717693"/>
                <a:gd name="connsiteY203" fmla="*/ 1562374 h 1601744"/>
                <a:gd name="connsiteX204" fmla="*/ 1315900 w 1717693"/>
                <a:gd name="connsiteY204" fmla="*/ 1555795 h 1601744"/>
                <a:gd name="connsiteX205" fmla="*/ 1332346 w 1717693"/>
                <a:gd name="connsiteY205" fmla="*/ 1519614 h 1601744"/>
                <a:gd name="connsiteX206" fmla="*/ 1345503 w 1717693"/>
                <a:gd name="connsiteY206" fmla="*/ 1466987 h 1601744"/>
                <a:gd name="connsiteX207" fmla="*/ 1352081 w 1717693"/>
                <a:gd name="connsiteY207" fmla="*/ 1457119 h 1601744"/>
                <a:gd name="connsiteX208" fmla="*/ 1355370 w 1717693"/>
                <a:gd name="connsiteY208" fmla="*/ 1443962 h 1601744"/>
                <a:gd name="connsiteX209" fmla="*/ 1335635 w 1717693"/>
                <a:gd name="connsiteY209" fmla="*/ 1391335 h 1601744"/>
                <a:gd name="connsiteX210" fmla="*/ 1332346 w 1717693"/>
                <a:gd name="connsiteY210" fmla="*/ 1378178 h 1601744"/>
                <a:gd name="connsiteX211" fmla="*/ 1329057 w 1717693"/>
                <a:gd name="connsiteY211" fmla="*/ 1358443 h 1601744"/>
                <a:gd name="connsiteX212" fmla="*/ 1322478 w 1717693"/>
                <a:gd name="connsiteY212" fmla="*/ 1351864 h 1601744"/>
                <a:gd name="connsiteX213" fmla="*/ 1315900 w 1717693"/>
                <a:gd name="connsiteY213" fmla="*/ 1325551 h 1601744"/>
                <a:gd name="connsiteX214" fmla="*/ 1312610 w 1717693"/>
                <a:gd name="connsiteY214" fmla="*/ 1315683 h 1601744"/>
                <a:gd name="connsiteX215" fmla="*/ 1296164 w 1717693"/>
                <a:gd name="connsiteY215" fmla="*/ 1299237 h 1601744"/>
                <a:gd name="connsiteX216" fmla="*/ 1286297 w 1717693"/>
                <a:gd name="connsiteY216" fmla="*/ 1295948 h 1601744"/>
                <a:gd name="connsiteX217" fmla="*/ 1283008 w 1717693"/>
                <a:gd name="connsiteY217" fmla="*/ 1282791 h 1601744"/>
                <a:gd name="connsiteX218" fmla="*/ 1302743 w 1717693"/>
                <a:gd name="connsiteY218" fmla="*/ 1197272 h 1601744"/>
                <a:gd name="connsiteX219" fmla="*/ 1319189 w 1717693"/>
                <a:gd name="connsiteY219" fmla="*/ 1177536 h 1601744"/>
                <a:gd name="connsiteX220" fmla="*/ 1329057 w 1717693"/>
                <a:gd name="connsiteY220" fmla="*/ 1174247 h 1601744"/>
                <a:gd name="connsiteX221" fmla="*/ 1345503 w 1717693"/>
                <a:gd name="connsiteY221" fmla="*/ 1154512 h 1601744"/>
                <a:gd name="connsiteX222" fmla="*/ 1358659 w 1717693"/>
                <a:gd name="connsiteY222" fmla="*/ 1151223 h 1601744"/>
                <a:gd name="connsiteX223" fmla="*/ 1486939 w 1717693"/>
                <a:gd name="connsiteY223" fmla="*/ 1134777 h 1601744"/>
                <a:gd name="connsiteX224" fmla="*/ 1539566 w 1717693"/>
                <a:gd name="connsiteY224" fmla="*/ 1095306 h 1601744"/>
                <a:gd name="connsiteX225" fmla="*/ 1542855 w 1717693"/>
                <a:gd name="connsiteY225" fmla="*/ 1085438 h 1601744"/>
                <a:gd name="connsiteX226" fmla="*/ 1546144 w 1717693"/>
                <a:gd name="connsiteY226" fmla="*/ 1065703 h 1601744"/>
                <a:gd name="connsiteX227" fmla="*/ 1552723 w 1717693"/>
                <a:gd name="connsiteY227" fmla="*/ 1072282 h 1601744"/>
                <a:gd name="connsiteX228" fmla="*/ 1562590 w 1717693"/>
                <a:gd name="connsiteY228" fmla="*/ 1075571 h 1601744"/>
                <a:gd name="connsiteX229" fmla="*/ 1598772 w 1717693"/>
                <a:gd name="connsiteY229" fmla="*/ 1072282 h 1601744"/>
                <a:gd name="connsiteX230" fmla="*/ 1611928 w 1717693"/>
                <a:gd name="connsiteY230" fmla="*/ 1068992 h 1601744"/>
                <a:gd name="connsiteX231" fmla="*/ 1618507 w 1717693"/>
                <a:gd name="connsiteY231" fmla="*/ 1062414 h 1601744"/>
                <a:gd name="connsiteX232" fmla="*/ 1628375 w 1717693"/>
                <a:gd name="connsiteY232" fmla="*/ 1045968 h 1601744"/>
                <a:gd name="connsiteX233" fmla="*/ 1634953 w 1717693"/>
                <a:gd name="connsiteY233" fmla="*/ 1029522 h 1601744"/>
                <a:gd name="connsiteX234" fmla="*/ 1641531 w 1717693"/>
                <a:gd name="connsiteY234" fmla="*/ 1019654 h 1601744"/>
                <a:gd name="connsiteX235" fmla="*/ 1648110 w 1717693"/>
                <a:gd name="connsiteY235" fmla="*/ 1006497 h 1601744"/>
                <a:gd name="connsiteX236" fmla="*/ 1664556 w 1717693"/>
                <a:gd name="connsiteY236" fmla="*/ 990051 h 1601744"/>
                <a:gd name="connsiteX237" fmla="*/ 1674423 w 1717693"/>
                <a:gd name="connsiteY237" fmla="*/ 980184 h 1601744"/>
                <a:gd name="connsiteX238" fmla="*/ 1690869 w 1717693"/>
                <a:gd name="connsiteY238" fmla="*/ 960449 h 1601744"/>
                <a:gd name="connsiteX239" fmla="*/ 1700737 w 1717693"/>
                <a:gd name="connsiteY239" fmla="*/ 884797 h 1601744"/>
                <a:gd name="connsiteX240" fmla="*/ 1707316 w 1717693"/>
                <a:gd name="connsiteY240" fmla="*/ 878218 h 1601744"/>
                <a:gd name="connsiteX241" fmla="*/ 1717183 w 1717693"/>
                <a:gd name="connsiteY241" fmla="*/ 858483 h 1601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1717693" h="1601744">
                  <a:moveTo>
                    <a:pt x="1717183" y="858483"/>
                  </a:moveTo>
                  <a:cubicBezTo>
                    <a:pt x="1718279" y="844778"/>
                    <a:pt x="1717797" y="816480"/>
                    <a:pt x="1713894" y="795988"/>
                  </a:cubicBezTo>
                  <a:cubicBezTo>
                    <a:pt x="1713154" y="792105"/>
                    <a:pt x="1707189" y="791782"/>
                    <a:pt x="1704026" y="789410"/>
                  </a:cubicBezTo>
                  <a:cubicBezTo>
                    <a:pt x="1698410" y="785198"/>
                    <a:pt x="1693600" y="779865"/>
                    <a:pt x="1687580" y="776253"/>
                  </a:cubicBezTo>
                  <a:cubicBezTo>
                    <a:pt x="1682517" y="773215"/>
                    <a:pt x="1676415" y="772315"/>
                    <a:pt x="1671134" y="769674"/>
                  </a:cubicBezTo>
                  <a:cubicBezTo>
                    <a:pt x="1662837" y="765525"/>
                    <a:pt x="1660807" y="762636"/>
                    <a:pt x="1654688" y="756518"/>
                  </a:cubicBezTo>
                  <a:cubicBezTo>
                    <a:pt x="1653592" y="752132"/>
                    <a:pt x="1651849" y="747859"/>
                    <a:pt x="1651399" y="743361"/>
                  </a:cubicBezTo>
                  <a:cubicBezTo>
                    <a:pt x="1649650" y="725871"/>
                    <a:pt x="1650851" y="708095"/>
                    <a:pt x="1648110" y="690733"/>
                  </a:cubicBezTo>
                  <a:cubicBezTo>
                    <a:pt x="1646684" y="681701"/>
                    <a:pt x="1637474" y="678935"/>
                    <a:pt x="1631664" y="674287"/>
                  </a:cubicBezTo>
                  <a:cubicBezTo>
                    <a:pt x="1629242" y="672350"/>
                    <a:pt x="1627278" y="669902"/>
                    <a:pt x="1625085" y="667709"/>
                  </a:cubicBezTo>
                  <a:cubicBezTo>
                    <a:pt x="1614021" y="634515"/>
                    <a:pt x="1630909" y="686024"/>
                    <a:pt x="1618507" y="644685"/>
                  </a:cubicBezTo>
                  <a:cubicBezTo>
                    <a:pt x="1614216" y="630382"/>
                    <a:pt x="1614310" y="623248"/>
                    <a:pt x="1602061" y="615082"/>
                  </a:cubicBezTo>
                  <a:cubicBezTo>
                    <a:pt x="1599176" y="613159"/>
                    <a:pt x="1595507" y="612812"/>
                    <a:pt x="1592193" y="611792"/>
                  </a:cubicBezTo>
                  <a:lnTo>
                    <a:pt x="1559301" y="601925"/>
                  </a:lnTo>
                  <a:cubicBezTo>
                    <a:pt x="1557108" y="599732"/>
                    <a:pt x="1554110" y="598120"/>
                    <a:pt x="1552723" y="595346"/>
                  </a:cubicBezTo>
                  <a:cubicBezTo>
                    <a:pt x="1546214" y="582328"/>
                    <a:pt x="1549777" y="554846"/>
                    <a:pt x="1552723" y="546008"/>
                  </a:cubicBezTo>
                  <a:cubicBezTo>
                    <a:pt x="1553819" y="542719"/>
                    <a:pt x="1559301" y="543815"/>
                    <a:pt x="1562590" y="542719"/>
                  </a:cubicBezTo>
                  <a:cubicBezTo>
                    <a:pt x="1590729" y="514585"/>
                    <a:pt x="1544865" y="558481"/>
                    <a:pt x="1579036" y="532851"/>
                  </a:cubicBezTo>
                  <a:cubicBezTo>
                    <a:pt x="1585238" y="528199"/>
                    <a:pt x="1590000" y="521887"/>
                    <a:pt x="1595482" y="516405"/>
                  </a:cubicBezTo>
                  <a:lnTo>
                    <a:pt x="1605350" y="506538"/>
                  </a:lnTo>
                  <a:cubicBezTo>
                    <a:pt x="1603157" y="503249"/>
                    <a:pt x="1601242" y="499757"/>
                    <a:pt x="1598772" y="496670"/>
                  </a:cubicBezTo>
                  <a:cubicBezTo>
                    <a:pt x="1596835" y="494248"/>
                    <a:pt x="1593580" y="492866"/>
                    <a:pt x="1592193" y="490092"/>
                  </a:cubicBezTo>
                  <a:cubicBezTo>
                    <a:pt x="1590171" y="486049"/>
                    <a:pt x="1590685" y="481090"/>
                    <a:pt x="1588904" y="476935"/>
                  </a:cubicBezTo>
                  <a:cubicBezTo>
                    <a:pt x="1587347" y="473301"/>
                    <a:pt x="1584094" y="470603"/>
                    <a:pt x="1582326" y="467067"/>
                  </a:cubicBezTo>
                  <a:cubicBezTo>
                    <a:pt x="1580775" y="463966"/>
                    <a:pt x="1580133" y="460489"/>
                    <a:pt x="1579036" y="457200"/>
                  </a:cubicBezTo>
                  <a:cubicBezTo>
                    <a:pt x="1586313" y="449923"/>
                    <a:pt x="1589611" y="445335"/>
                    <a:pt x="1598772" y="440754"/>
                  </a:cubicBezTo>
                  <a:cubicBezTo>
                    <a:pt x="1601873" y="439203"/>
                    <a:pt x="1605350" y="438561"/>
                    <a:pt x="1608639" y="437464"/>
                  </a:cubicBezTo>
                  <a:cubicBezTo>
                    <a:pt x="1623963" y="422143"/>
                    <a:pt x="1604122" y="439724"/>
                    <a:pt x="1628375" y="427597"/>
                  </a:cubicBezTo>
                  <a:cubicBezTo>
                    <a:pt x="1631149" y="426210"/>
                    <a:pt x="1632760" y="423211"/>
                    <a:pt x="1634953" y="421018"/>
                  </a:cubicBezTo>
                  <a:cubicBezTo>
                    <a:pt x="1651230" y="372188"/>
                    <a:pt x="1645236" y="394164"/>
                    <a:pt x="1631664" y="282872"/>
                  </a:cubicBezTo>
                  <a:cubicBezTo>
                    <a:pt x="1631185" y="278948"/>
                    <a:pt x="1625085" y="278486"/>
                    <a:pt x="1621796" y="276293"/>
                  </a:cubicBezTo>
                  <a:cubicBezTo>
                    <a:pt x="1620700" y="273004"/>
                    <a:pt x="1620291" y="269399"/>
                    <a:pt x="1618507" y="266426"/>
                  </a:cubicBezTo>
                  <a:cubicBezTo>
                    <a:pt x="1614700" y="260081"/>
                    <a:pt x="1609031" y="257825"/>
                    <a:pt x="1602061" y="256558"/>
                  </a:cubicBezTo>
                  <a:cubicBezTo>
                    <a:pt x="1593364" y="254977"/>
                    <a:pt x="1584518" y="254365"/>
                    <a:pt x="1575747" y="253269"/>
                  </a:cubicBezTo>
                  <a:cubicBezTo>
                    <a:pt x="1572458" y="252172"/>
                    <a:pt x="1569347" y="249979"/>
                    <a:pt x="1565880" y="249979"/>
                  </a:cubicBezTo>
                  <a:cubicBezTo>
                    <a:pt x="1555850" y="249979"/>
                    <a:pt x="1548650" y="253963"/>
                    <a:pt x="1539566" y="256558"/>
                  </a:cubicBezTo>
                  <a:cubicBezTo>
                    <a:pt x="1535219" y="257800"/>
                    <a:pt x="1530795" y="258751"/>
                    <a:pt x="1526409" y="259847"/>
                  </a:cubicBezTo>
                  <a:cubicBezTo>
                    <a:pt x="1510630" y="267737"/>
                    <a:pt x="1508592" y="271797"/>
                    <a:pt x="1486939" y="263136"/>
                  </a:cubicBezTo>
                  <a:cubicBezTo>
                    <a:pt x="1483269" y="261668"/>
                    <a:pt x="1484195" y="254228"/>
                    <a:pt x="1480360" y="253269"/>
                  </a:cubicBezTo>
                  <a:cubicBezTo>
                    <a:pt x="1465431" y="249537"/>
                    <a:pt x="1449661" y="251076"/>
                    <a:pt x="1434311" y="249979"/>
                  </a:cubicBezTo>
                  <a:cubicBezTo>
                    <a:pt x="1437833" y="239414"/>
                    <a:pt x="1443608" y="222928"/>
                    <a:pt x="1444179" y="213798"/>
                  </a:cubicBezTo>
                  <a:cubicBezTo>
                    <a:pt x="1444731" y="204976"/>
                    <a:pt x="1449319" y="190147"/>
                    <a:pt x="1440890" y="187485"/>
                  </a:cubicBezTo>
                  <a:cubicBezTo>
                    <a:pt x="1401981" y="175198"/>
                    <a:pt x="1359756" y="178714"/>
                    <a:pt x="1319189" y="174328"/>
                  </a:cubicBezTo>
                  <a:cubicBezTo>
                    <a:pt x="1318093" y="165557"/>
                    <a:pt x="1320803" y="155369"/>
                    <a:pt x="1315900" y="148014"/>
                  </a:cubicBezTo>
                  <a:cubicBezTo>
                    <a:pt x="1313707" y="144725"/>
                    <a:pt x="1309034" y="152019"/>
                    <a:pt x="1306032" y="154592"/>
                  </a:cubicBezTo>
                  <a:cubicBezTo>
                    <a:pt x="1306009" y="154612"/>
                    <a:pt x="1289597" y="171028"/>
                    <a:pt x="1286297" y="174328"/>
                  </a:cubicBezTo>
                  <a:lnTo>
                    <a:pt x="1273140" y="187485"/>
                  </a:lnTo>
                  <a:cubicBezTo>
                    <a:pt x="1270947" y="190774"/>
                    <a:pt x="1268330" y="193816"/>
                    <a:pt x="1266562" y="197352"/>
                  </a:cubicBezTo>
                  <a:cubicBezTo>
                    <a:pt x="1265011" y="200453"/>
                    <a:pt x="1265438" y="204512"/>
                    <a:pt x="1263272" y="207220"/>
                  </a:cubicBezTo>
                  <a:cubicBezTo>
                    <a:pt x="1260803" y="210307"/>
                    <a:pt x="1256492" y="211329"/>
                    <a:pt x="1253405" y="213798"/>
                  </a:cubicBezTo>
                  <a:cubicBezTo>
                    <a:pt x="1236262" y="227513"/>
                    <a:pt x="1260574" y="213883"/>
                    <a:pt x="1233669" y="223666"/>
                  </a:cubicBezTo>
                  <a:cubicBezTo>
                    <a:pt x="1225822" y="226519"/>
                    <a:pt x="1218438" y="230536"/>
                    <a:pt x="1210645" y="233533"/>
                  </a:cubicBezTo>
                  <a:cubicBezTo>
                    <a:pt x="1204173" y="236022"/>
                    <a:pt x="1197223" y="237243"/>
                    <a:pt x="1190910" y="240112"/>
                  </a:cubicBezTo>
                  <a:cubicBezTo>
                    <a:pt x="1182282" y="244034"/>
                    <a:pt x="1174676" y="252149"/>
                    <a:pt x="1164596" y="253269"/>
                  </a:cubicBezTo>
                  <a:cubicBezTo>
                    <a:pt x="1148214" y="255089"/>
                    <a:pt x="1131704" y="255462"/>
                    <a:pt x="1115258" y="256558"/>
                  </a:cubicBezTo>
                  <a:cubicBezTo>
                    <a:pt x="1106487" y="255462"/>
                    <a:pt x="1097330" y="256064"/>
                    <a:pt x="1088944" y="253269"/>
                  </a:cubicBezTo>
                  <a:cubicBezTo>
                    <a:pt x="1083743" y="251535"/>
                    <a:pt x="1080248" y="246587"/>
                    <a:pt x="1075787" y="243401"/>
                  </a:cubicBezTo>
                  <a:cubicBezTo>
                    <a:pt x="1072570" y="241103"/>
                    <a:pt x="1069456" y="238591"/>
                    <a:pt x="1065920" y="236823"/>
                  </a:cubicBezTo>
                  <a:cubicBezTo>
                    <a:pt x="1056262" y="231994"/>
                    <a:pt x="1046185" y="228052"/>
                    <a:pt x="1036317" y="223666"/>
                  </a:cubicBezTo>
                  <a:cubicBezTo>
                    <a:pt x="1034124" y="221473"/>
                    <a:pt x="1032398" y="218683"/>
                    <a:pt x="1029739" y="217087"/>
                  </a:cubicBezTo>
                  <a:cubicBezTo>
                    <a:pt x="1020974" y="211828"/>
                    <a:pt x="993188" y="210833"/>
                    <a:pt x="990268" y="210509"/>
                  </a:cubicBezTo>
                  <a:cubicBezTo>
                    <a:pt x="986979" y="207220"/>
                    <a:pt x="983256" y="204313"/>
                    <a:pt x="980400" y="200641"/>
                  </a:cubicBezTo>
                  <a:cubicBezTo>
                    <a:pt x="975546" y="194400"/>
                    <a:pt x="974914" y="182823"/>
                    <a:pt x="967244" y="180906"/>
                  </a:cubicBezTo>
                  <a:cubicBezTo>
                    <a:pt x="935506" y="172972"/>
                    <a:pt x="949796" y="176102"/>
                    <a:pt x="924484" y="171038"/>
                  </a:cubicBezTo>
                  <a:cubicBezTo>
                    <a:pt x="921195" y="168845"/>
                    <a:pt x="918048" y="166421"/>
                    <a:pt x="914616" y="164460"/>
                  </a:cubicBezTo>
                  <a:cubicBezTo>
                    <a:pt x="910359" y="162027"/>
                    <a:pt x="904401" y="161805"/>
                    <a:pt x="901459" y="157882"/>
                  </a:cubicBezTo>
                  <a:cubicBezTo>
                    <a:pt x="881131" y="130777"/>
                    <a:pt x="909640" y="141836"/>
                    <a:pt x="881724" y="134857"/>
                  </a:cubicBezTo>
                  <a:cubicBezTo>
                    <a:pt x="878435" y="135953"/>
                    <a:pt x="875220" y="137305"/>
                    <a:pt x="871857" y="138146"/>
                  </a:cubicBezTo>
                  <a:cubicBezTo>
                    <a:pt x="866433" y="139502"/>
                    <a:pt x="860645" y="139473"/>
                    <a:pt x="855410" y="141436"/>
                  </a:cubicBezTo>
                  <a:cubicBezTo>
                    <a:pt x="851709" y="142824"/>
                    <a:pt x="849079" y="146246"/>
                    <a:pt x="845543" y="148014"/>
                  </a:cubicBezTo>
                  <a:cubicBezTo>
                    <a:pt x="842442" y="149565"/>
                    <a:pt x="838964" y="150207"/>
                    <a:pt x="835675" y="151303"/>
                  </a:cubicBezTo>
                  <a:cubicBezTo>
                    <a:pt x="819229" y="150207"/>
                    <a:pt x="802719" y="149834"/>
                    <a:pt x="786337" y="148014"/>
                  </a:cubicBezTo>
                  <a:cubicBezTo>
                    <a:pt x="782891" y="147631"/>
                    <a:pt x="779354" y="146648"/>
                    <a:pt x="776469" y="144725"/>
                  </a:cubicBezTo>
                  <a:cubicBezTo>
                    <a:pt x="772599" y="142145"/>
                    <a:pt x="769306" y="138642"/>
                    <a:pt x="766602" y="134857"/>
                  </a:cubicBezTo>
                  <a:cubicBezTo>
                    <a:pt x="761619" y="127880"/>
                    <a:pt x="761391" y="116587"/>
                    <a:pt x="750156" y="115122"/>
                  </a:cubicBezTo>
                  <a:cubicBezTo>
                    <a:pt x="728385" y="112282"/>
                    <a:pt x="706300" y="112929"/>
                    <a:pt x="684372" y="111833"/>
                  </a:cubicBezTo>
                  <a:cubicBezTo>
                    <a:pt x="682125" y="105091"/>
                    <a:pt x="675504" y="80473"/>
                    <a:pt x="667926" y="75651"/>
                  </a:cubicBezTo>
                  <a:cubicBezTo>
                    <a:pt x="660298" y="70797"/>
                    <a:pt x="650383" y="71266"/>
                    <a:pt x="641612" y="69073"/>
                  </a:cubicBezTo>
                  <a:cubicBezTo>
                    <a:pt x="606275" y="47870"/>
                    <a:pt x="647646" y="69452"/>
                    <a:pt x="588985" y="55916"/>
                  </a:cubicBezTo>
                  <a:cubicBezTo>
                    <a:pt x="585963" y="55219"/>
                    <a:pt x="585376" y="50229"/>
                    <a:pt x="582406" y="49338"/>
                  </a:cubicBezTo>
                  <a:cubicBezTo>
                    <a:pt x="573939" y="46798"/>
                    <a:pt x="564863" y="47145"/>
                    <a:pt x="556092" y="46049"/>
                  </a:cubicBezTo>
                  <a:cubicBezTo>
                    <a:pt x="554996" y="42760"/>
                    <a:pt x="555255" y="38633"/>
                    <a:pt x="552803" y="36181"/>
                  </a:cubicBezTo>
                  <a:cubicBezTo>
                    <a:pt x="546225" y="29603"/>
                    <a:pt x="539646" y="33989"/>
                    <a:pt x="533068" y="36181"/>
                  </a:cubicBezTo>
                  <a:cubicBezTo>
                    <a:pt x="531972" y="39470"/>
                    <a:pt x="531702" y="43164"/>
                    <a:pt x="529779" y="46049"/>
                  </a:cubicBezTo>
                  <a:cubicBezTo>
                    <a:pt x="527199" y="49919"/>
                    <a:pt x="522974" y="52415"/>
                    <a:pt x="519911" y="55916"/>
                  </a:cubicBezTo>
                  <a:cubicBezTo>
                    <a:pt x="515288" y="61199"/>
                    <a:pt x="511140" y="66880"/>
                    <a:pt x="506754" y="72362"/>
                  </a:cubicBezTo>
                  <a:cubicBezTo>
                    <a:pt x="459893" y="61949"/>
                    <a:pt x="478405" y="75814"/>
                    <a:pt x="470573" y="13156"/>
                  </a:cubicBezTo>
                  <a:lnTo>
                    <a:pt x="470573" y="13156"/>
                  </a:lnTo>
                  <a:lnTo>
                    <a:pt x="450838" y="6578"/>
                  </a:lnTo>
                  <a:cubicBezTo>
                    <a:pt x="448645" y="4385"/>
                    <a:pt x="447360" y="0"/>
                    <a:pt x="444259" y="0"/>
                  </a:cubicBezTo>
                  <a:cubicBezTo>
                    <a:pt x="433078" y="0"/>
                    <a:pt x="422331" y="4385"/>
                    <a:pt x="411367" y="6578"/>
                  </a:cubicBezTo>
                  <a:cubicBezTo>
                    <a:pt x="387319" y="11387"/>
                    <a:pt x="400455" y="9076"/>
                    <a:pt x="371897" y="13156"/>
                  </a:cubicBezTo>
                  <a:cubicBezTo>
                    <a:pt x="369704" y="15349"/>
                    <a:pt x="366299" y="16793"/>
                    <a:pt x="365318" y="19735"/>
                  </a:cubicBezTo>
                  <a:cubicBezTo>
                    <a:pt x="359019" y="38631"/>
                    <a:pt x="360705" y="38785"/>
                    <a:pt x="365318" y="52627"/>
                  </a:cubicBezTo>
                  <a:cubicBezTo>
                    <a:pt x="366415" y="70169"/>
                    <a:pt x="366768" y="87774"/>
                    <a:pt x="368608" y="105254"/>
                  </a:cubicBezTo>
                  <a:cubicBezTo>
                    <a:pt x="368971" y="108702"/>
                    <a:pt x="371897" y="111655"/>
                    <a:pt x="371897" y="115122"/>
                  </a:cubicBezTo>
                  <a:cubicBezTo>
                    <a:pt x="371897" y="118589"/>
                    <a:pt x="371060" y="122538"/>
                    <a:pt x="368608" y="124990"/>
                  </a:cubicBezTo>
                  <a:cubicBezTo>
                    <a:pt x="363017" y="130580"/>
                    <a:pt x="348872" y="138146"/>
                    <a:pt x="348872" y="138146"/>
                  </a:cubicBezTo>
                  <a:cubicBezTo>
                    <a:pt x="328344" y="230527"/>
                    <a:pt x="346859" y="169813"/>
                    <a:pt x="325848" y="217087"/>
                  </a:cubicBezTo>
                  <a:cubicBezTo>
                    <a:pt x="323559" y="222236"/>
                    <a:pt x="323239" y="231355"/>
                    <a:pt x="315980" y="233533"/>
                  </a:cubicBezTo>
                  <a:cubicBezTo>
                    <a:pt x="307514" y="236073"/>
                    <a:pt x="298438" y="235726"/>
                    <a:pt x="289667" y="236823"/>
                  </a:cubicBezTo>
                  <a:cubicBezTo>
                    <a:pt x="267453" y="244227"/>
                    <a:pt x="294797" y="235683"/>
                    <a:pt x="260064" y="243401"/>
                  </a:cubicBezTo>
                  <a:cubicBezTo>
                    <a:pt x="256679" y="244153"/>
                    <a:pt x="253485" y="245594"/>
                    <a:pt x="250196" y="246690"/>
                  </a:cubicBezTo>
                  <a:cubicBezTo>
                    <a:pt x="248003" y="253269"/>
                    <a:pt x="246719" y="260224"/>
                    <a:pt x="243618" y="266426"/>
                  </a:cubicBezTo>
                  <a:cubicBezTo>
                    <a:pt x="242231" y="269200"/>
                    <a:pt x="239421" y="271019"/>
                    <a:pt x="237039" y="273004"/>
                  </a:cubicBezTo>
                  <a:cubicBezTo>
                    <a:pt x="198792" y="304875"/>
                    <a:pt x="255506" y="254940"/>
                    <a:pt x="204147" y="296028"/>
                  </a:cubicBezTo>
                  <a:cubicBezTo>
                    <a:pt x="194311" y="303897"/>
                    <a:pt x="169343" y="322879"/>
                    <a:pt x="164677" y="332210"/>
                  </a:cubicBezTo>
                  <a:cubicBezTo>
                    <a:pt x="156547" y="348468"/>
                    <a:pt x="159649" y="340715"/>
                    <a:pt x="154809" y="355234"/>
                  </a:cubicBezTo>
                  <a:cubicBezTo>
                    <a:pt x="155905" y="371680"/>
                    <a:pt x="149362" y="390595"/>
                    <a:pt x="158098" y="404572"/>
                  </a:cubicBezTo>
                  <a:cubicBezTo>
                    <a:pt x="163360" y="412991"/>
                    <a:pt x="177849" y="406630"/>
                    <a:pt x="187701" y="407862"/>
                  </a:cubicBezTo>
                  <a:cubicBezTo>
                    <a:pt x="195394" y="408824"/>
                    <a:pt x="203051" y="410055"/>
                    <a:pt x="210726" y="411151"/>
                  </a:cubicBezTo>
                  <a:cubicBezTo>
                    <a:pt x="217304" y="416633"/>
                    <a:pt x="223702" y="422340"/>
                    <a:pt x="230461" y="427597"/>
                  </a:cubicBezTo>
                  <a:cubicBezTo>
                    <a:pt x="233581" y="430024"/>
                    <a:pt x="236542" y="433039"/>
                    <a:pt x="240328" y="434175"/>
                  </a:cubicBezTo>
                  <a:cubicBezTo>
                    <a:pt x="247754" y="436403"/>
                    <a:pt x="255678" y="436368"/>
                    <a:pt x="263353" y="437464"/>
                  </a:cubicBezTo>
                  <a:cubicBezTo>
                    <a:pt x="271028" y="441850"/>
                    <a:pt x="278471" y="446668"/>
                    <a:pt x="286377" y="450621"/>
                  </a:cubicBezTo>
                  <a:cubicBezTo>
                    <a:pt x="294472" y="454668"/>
                    <a:pt x="308405" y="455937"/>
                    <a:pt x="315980" y="457200"/>
                  </a:cubicBezTo>
                  <a:cubicBezTo>
                    <a:pt x="330666" y="471884"/>
                    <a:pt x="324624" y="462474"/>
                    <a:pt x="319269" y="499959"/>
                  </a:cubicBezTo>
                  <a:cubicBezTo>
                    <a:pt x="317475" y="512516"/>
                    <a:pt x="314453" y="509687"/>
                    <a:pt x="306113" y="519695"/>
                  </a:cubicBezTo>
                  <a:cubicBezTo>
                    <a:pt x="292409" y="536139"/>
                    <a:pt x="307755" y="524081"/>
                    <a:pt x="289667" y="536141"/>
                  </a:cubicBezTo>
                  <a:cubicBezTo>
                    <a:pt x="290763" y="551491"/>
                    <a:pt x="290426" y="567011"/>
                    <a:pt x="292956" y="582190"/>
                  </a:cubicBezTo>
                  <a:cubicBezTo>
                    <a:pt x="293762" y="587026"/>
                    <a:pt x="297603" y="590839"/>
                    <a:pt x="299534" y="595346"/>
                  </a:cubicBezTo>
                  <a:cubicBezTo>
                    <a:pt x="300900" y="598533"/>
                    <a:pt x="301139" y="602183"/>
                    <a:pt x="302823" y="605214"/>
                  </a:cubicBezTo>
                  <a:cubicBezTo>
                    <a:pt x="312121" y="621950"/>
                    <a:pt x="312578" y="621547"/>
                    <a:pt x="322559" y="631528"/>
                  </a:cubicBezTo>
                  <a:cubicBezTo>
                    <a:pt x="325075" y="641593"/>
                    <a:pt x="324855" y="646981"/>
                    <a:pt x="332426" y="654552"/>
                  </a:cubicBezTo>
                  <a:cubicBezTo>
                    <a:pt x="335221" y="657347"/>
                    <a:pt x="339005" y="658938"/>
                    <a:pt x="342294" y="661131"/>
                  </a:cubicBezTo>
                  <a:lnTo>
                    <a:pt x="352162" y="690733"/>
                  </a:lnTo>
                  <a:lnTo>
                    <a:pt x="355451" y="700601"/>
                  </a:lnTo>
                  <a:lnTo>
                    <a:pt x="358740" y="710469"/>
                  </a:lnTo>
                  <a:cubicBezTo>
                    <a:pt x="357644" y="731301"/>
                    <a:pt x="359542" y="752509"/>
                    <a:pt x="355451" y="772964"/>
                  </a:cubicBezTo>
                  <a:cubicBezTo>
                    <a:pt x="354771" y="776364"/>
                    <a:pt x="348917" y="775301"/>
                    <a:pt x="345583" y="776253"/>
                  </a:cubicBezTo>
                  <a:cubicBezTo>
                    <a:pt x="341236" y="777495"/>
                    <a:pt x="336931" y="779167"/>
                    <a:pt x="332426" y="779542"/>
                  </a:cubicBezTo>
                  <a:cubicBezTo>
                    <a:pt x="310546" y="781365"/>
                    <a:pt x="288570" y="781735"/>
                    <a:pt x="266642" y="782831"/>
                  </a:cubicBezTo>
                  <a:cubicBezTo>
                    <a:pt x="261424" y="798486"/>
                    <a:pt x="262423" y="801262"/>
                    <a:pt x="253485" y="812434"/>
                  </a:cubicBezTo>
                  <a:cubicBezTo>
                    <a:pt x="251548" y="814856"/>
                    <a:pt x="249566" y="817417"/>
                    <a:pt x="246907" y="819013"/>
                  </a:cubicBezTo>
                  <a:cubicBezTo>
                    <a:pt x="243934" y="820797"/>
                    <a:pt x="240328" y="821206"/>
                    <a:pt x="237039" y="822302"/>
                  </a:cubicBezTo>
                  <a:cubicBezTo>
                    <a:pt x="233750" y="824495"/>
                    <a:pt x="230259" y="826411"/>
                    <a:pt x="227172" y="828880"/>
                  </a:cubicBezTo>
                  <a:cubicBezTo>
                    <a:pt x="203739" y="847627"/>
                    <a:pt x="241093" y="821793"/>
                    <a:pt x="210726" y="842037"/>
                  </a:cubicBezTo>
                  <a:cubicBezTo>
                    <a:pt x="197569" y="840941"/>
                    <a:pt x="184342" y="840493"/>
                    <a:pt x="171255" y="838748"/>
                  </a:cubicBezTo>
                  <a:cubicBezTo>
                    <a:pt x="167818" y="838290"/>
                    <a:pt x="164360" y="837243"/>
                    <a:pt x="161387" y="835459"/>
                  </a:cubicBezTo>
                  <a:cubicBezTo>
                    <a:pt x="158728" y="833863"/>
                    <a:pt x="157002" y="831073"/>
                    <a:pt x="154809" y="828880"/>
                  </a:cubicBezTo>
                  <a:cubicBezTo>
                    <a:pt x="153713" y="822302"/>
                    <a:pt x="153862" y="815389"/>
                    <a:pt x="151520" y="809145"/>
                  </a:cubicBezTo>
                  <a:cubicBezTo>
                    <a:pt x="150431" y="806241"/>
                    <a:pt x="147363" y="804504"/>
                    <a:pt x="144941" y="802567"/>
                  </a:cubicBezTo>
                  <a:cubicBezTo>
                    <a:pt x="134917" y="794547"/>
                    <a:pt x="133745" y="796169"/>
                    <a:pt x="121917" y="789410"/>
                  </a:cubicBezTo>
                  <a:cubicBezTo>
                    <a:pt x="106328" y="780502"/>
                    <a:pt x="117022" y="785331"/>
                    <a:pt x="102182" y="772964"/>
                  </a:cubicBezTo>
                  <a:cubicBezTo>
                    <a:pt x="99145" y="770433"/>
                    <a:pt x="95603" y="768578"/>
                    <a:pt x="92314" y="766385"/>
                  </a:cubicBezTo>
                  <a:cubicBezTo>
                    <a:pt x="81350" y="767481"/>
                    <a:pt x="69593" y="765436"/>
                    <a:pt x="59422" y="769674"/>
                  </a:cubicBezTo>
                  <a:cubicBezTo>
                    <a:pt x="54896" y="771560"/>
                    <a:pt x="55564" y="778751"/>
                    <a:pt x="52844" y="782831"/>
                  </a:cubicBezTo>
                  <a:cubicBezTo>
                    <a:pt x="51124" y="785412"/>
                    <a:pt x="48126" y="786929"/>
                    <a:pt x="46265" y="789410"/>
                  </a:cubicBezTo>
                  <a:cubicBezTo>
                    <a:pt x="41521" y="795735"/>
                    <a:pt x="33108" y="809145"/>
                    <a:pt x="33108" y="809145"/>
                  </a:cubicBezTo>
                  <a:cubicBezTo>
                    <a:pt x="31270" y="814661"/>
                    <a:pt x="26905" y="826914"/>
                    <a:pt x="26530" y="832169"/>
                  </a:cubicBezTo>
                  <a:cubicBezTo>
                    <a:pt x="24654" y="858439"/>
                    <a:pt x="25187" y="884845"/>
                    <a:pt x="23241" y="911110"/>
                  </a:cubicBezTo>
                  <a:cubicBezTo>
                    <a:pt x="22985" y="914568"/>
                    <a:pt x="21874" y="918093"/>
                    <a:pt x="19951" y="920978"/>
                  </a:cubicBezTo>
                  <a:cubicBezTo>
                    <a:pt x="17371" y="924848"/>
                    <a:pt x="13373" y="927557"/>
                    <a:pt x="10084" y="930846"/>
                  </a:cubicBezTo>
                  <a:cubicBezTo>
                    <a:pt x="8988" y="934135"/>
                    <a:pt x="8579" y="937740"/>
                    <a:pt x="6795" y="940713"/>
                  </a:cubicBezTo>
                  <a:cubicBezTo>
                    <a:pt x="5199" y="943372"/>
                    <a:pt x="824" y="944251"/>
                    <a:pt x="216" y="947292"/>
                  </a:cubicBezTo>
                  <a:cubicBezTo>
                    <a:pt x="-1384" y="955288"/>
                    <a:pt x="6304" y="959013"/>
                    <a:pt x="10084" y="963738"/>
                  </a:cubicBezTo>
                  <a:cubicBezTo>
                    <a:pt x="12553" y="966825"/>
                    <a:pt x="13445" y="971307"/>
                    <a:pt x="16662" y="973605"/>
                  </a:cubicBezTo>
                  <a:cubicBezTo>
                    <a:pt x="20107" y="976065"/>
                    <a:pt x="37032" y="981492"/>
                    <a:pt x="42976" y="983473"/>
                  </a:cubicBezTo>
                  <a:cubicBezTo>
                    <a:pt x="46265" y="986762"/>
                    <a:pt x="48973" y="990761"/>
                    <a:pt x="52844" y="993341"/>
                  </a:cubicBezTo>
                  <a:cubicBezTo>
                    <a:pt x="55729" y="995264"/>
                    <a:pt x="59271" y="996200"/>
                    <a:pt x="62711" y="996630"/>
                  </a:cubicBezTo>
                  <a:cubicBezTo>
                    <a:pt x="85661" y="999499"/>
                    <a:pt x="108760" y="1001015"/>
                    <a:pt x="131785" y="1003208"/>
                  </a:cubicBezTo>
                  <a:cubicBezTo>
                    <a:pt x="135074" y="1005401"/>
                    <a:pt x="139557" y="1006435"/>
                    <a:pt x="141652" y="1009787"/>
                  </a:cubicBezTo>
                  <a:cubicBezTo>
                    <a:pt x="145327" y="1015667"/>
                    <a:pt x="148231" y="1029522"/>
                    <a:pt x="148231" y="1029522"/>
                  </a:cubicBezTo>
                  <a:cubicBezTo>
                    <a:pt x="149327" y="1036100"/>
                    <a:pt x="148211" y="1043467"/>
                    <a:pt x="151520" y="1049257"/>
                  </a:cubicBezTo>
                  <a:cubicBezTo>
                    <a:pt x="153240" y="1052267"/>
                    <a:pt x="158042" y="1051634"/>
                    <a:pt x="161387" y="1052546"/>
                  </a:cubicBezTo>
                  <a:cubicBezTo>
                    <a:pt x="170110" y="1054925"/>
                    <a:pt x="187701" y="1059125"/>
                    <a:pt x="187701" y="1059125"/>
                  </a:cubicBezTo>
                  <a:cubicBezTo>
                    <a:pt x="189894" y="1061318"/>
                    <a:pt x="191621" y="1064108"/>
                    <a:pt x="194280" y="1065703"/>
                  </a:cubicBezTo>
                  <a:cubicBezTo>
                    <a:pt x="197253" y="1067487"/>
                    <a:pt x="201696" y="1066541"/>
                    <a:pt x="204147" y="1068992"/>
                  </a:cubicBezTo>
                  <a:cubicBezTo>
                    <a:pt x="207614" y="1072459"/>
                    <a:pt x="208905" y="1077596"/>
                    <a:pt x="210726" y="1082149"/>
                  </a:cubicBezTo>
                  <a:cubicBezTo>
                    <a:pt x="213301" y="1088587"/>
                    <a:pt x="215111" y="1095306"/>
                    <a:pt x="217304" y="1101885"/>
                  </a:cubicBezTo>
                  <a:lnTo>
                    <a:pt x="220593" y="1111752"/>
                  </a:lnTo>
                  <a:cubicBezTo>
                    <a:pt x="219497" y="1141355"/>
                    <a:pt x="219986" y="1171059"/>
                    <a:pt x="217304" y="1200561"/>
                  </a:cubicBezTo>
                  <a:cubicBezTo>
                    <a:pt x="216676" y="1207467"/>
                    <a:pt x="215630" y="1215393"/>
                    <a:pt x="210726" y="1220296"/>
                  </a:cubicBezTo>
                  <a:lnTo>
                    <a:pt x="204147" y="1226874"/>
                  </a:lnTo>
                  <a:cubicBezTo>
                    <a:pt x="203051" y="1231260"/>
                    <a:pt x="202880" y="1235988"/>
                    <a:pt x="200858" y="1240031"/>
                  </a:cubicBezTo>
                  <a:cubicBezTo>
                    <a:pt x="199471" y="1242805"/>
                    <a:pt x="196217" y="1244188"/>
                    <a:pt x="194280" y="1246610"/>
                  </a:cubicBezTo>
                  <a:cubicBezTo>
                    <a:pt x="191811" y="1249697"/>
                    <a:pt x="189894" y="1253188"/>
                    <a:pt x="187701" y="1256477"/>
                  </a:cubicBezTo>
                  <a:cubicBezTo>
                    <a:pt x="188797" y="1267441"/>
                    <a:pt x="188512" y="1278633"/>
                    <a:pt x="190990" y="1289369"/>
                  </a:cubicBezTo>
                  <a:cubicBezTo>
                    <a:pt x="191879" y="1293221"/>
                    <a:pt x="194774" y="1296442"/>
                    <a:pt x="197569" y="1299237"/>
                  </a:cubicBezTo>
                  <a:cubicBezTo>
                    <a:pt x="204303" y="1305971"/>
                    <a:pt x="217892" y="1313610"/>
                    <a:pt x="223882" y="1322262"/>
                  </a:cubicBezTo>
                  <a:cubicBezTo>
                    <a:pt x="231160" y="1332775"/>
                    <a:pt x="236186" y="1344750"/>
                    <a:pt x="243618" y="1355154"/>
                  </a:cubicBezTo>
                  <a:cubicBezTo>
                    <a:pt x="247223" y="1360201"/>
                    <a:pt x="252655" y="1363675"/>
                    <a:pt x="256775" y="1368310"/>
                  </a:cubicBezTo>
                  <a:cubicBezTo>
                    <a:pt x="261439" y="1373557"/>
                    <a:pt x="265851" y="1379043"/>
                    <a:pt x="269931" y="1384756"/>
                  </a:cubicBezTo>
                  <a:cubicBezTo>
                    <a:pt x="283888" y="1404296"/>
                    <a:pt x="289678" y="1417659"/>
                    <a:pt x="306113" y="1434095"/>
                  </a:cubicBezTo>
                  <a:cubicBezTo>
                    <a:pt x="309989" y="1437971"/>
                    <a:pt x="314808" y="1440776"/>
                    <a:pt x="319269" y="1443962"/>
                  </a:cubicBezTo>
                  <a:cubicBezTo>
                    <a:pt x="322486" y="1446260"/>
                    <a:pt x="325488" y="1449021"/>
                    <a:pt x="329137" y="1450541"/>
                  </a:cubicBezTo>
                  <a:cubicBezTo>
                    <a:pt x="355048" y="1461337"/>
                    <a:pt x="384891" y="1466210"/>
                    <a:pt x="411367" y="1473565"/>
                  </a:cubicBezTo>
                  <a:lnTo>
                    <a:pt x="470573" y="1490011"/>
                  </a:lnTo>
                  <a:cubicBezTo>
                    <a:pt x="519684" y="1522754"/>
                    <a:pt x="417977" y="1456196"/>
                    <a:pt x="500176" y="1503168"/>
                  </a:cubicBezTo>
                  <a:cubicBezTo>
                    <a:pt x="507851" y="1507554"/>
                    <a:pt x="515026" y="1512959"/>
                    <a:pt x="523200" y="1516325"/>
                  </a:cubicBezTo>
                  <a:cubicBezTo>
                    <a:pt x="544799" y="1525218"/>
                    <a:pt x="551157" y="1524313"/>
                    <a:pt x="569249" y="1529482"/>
                  </a:cubicBezTo>
                  <a:cubicBezTo>
                    <a:pt x="572583" y="1530435"/>
                    <a:pt x="575916" y="1531437"/>
                    <a:pt x="579117" y="1532771"/>
                  </a:cubicBezTo>
                  <a:cubicBezTo>
                    <a:pt x="589085" y="1536924"/>
                    <a:pt x="598229" y="1543369"/>
                    <a:pt x="608720" y="1545928"/>
                  </a:cubicBezTo>
                  <a:cubicBezTo>
                    <a:pt x="643400" y="1554386"/>
                    <a:pt x="680110" y="1554375"/>
                    <a:pt x="713975" y="1565663"/>
                  </a:cubicBezTo>
                  <a:cubicBezTo>
                    <a:pt x="752232" y="1578415"/>
                    <a:pt x="720413" y="1568444"/>
                    <a:pt x="812651" y="1582109"/>
                  </a:cubicBezTo>
                  <a:cubicBezTo>
                    <a:pt x="839897" y="1591191"/>
                    <a:pt x="827428" y="1587800"/>
                    <a:pt x="881724" y="1591977"/>
                  </a:cubicBezTo>
                  <a:cubicBezTo>
                    <a:pt x="904707" y="1593745"/>
                    <a:pt x="927773" y="1594170"/>
                    <a:pt x="950798" y="1595266"/>
                  </a:cubicBezTo>
                  <a:cubicBezTo>
                    <a:pt x="1027949" y="1606287"/>
                    <a:pt x="983162" y="1601146"/>
                    <a:pt x="1144861" y="1595266"/>
                  </a:cubicBezTo>
                  <a:cubicBezTo>
                    <a:pt x="1148326" y="1595140"/>
                    <a:pt x="1151296" y="1592467"/>
                    <a:pt x="1154728" y="1591977"/>
                  </a:cubicBezTo>
                  <a:cubicBezTo>
                    <a:pt x="1166717" y="1590264"/>
                    <a:pt x="1178849" y="1589784"/>
                    <a:pt x="1190910" y="1588687"/>
                  </a:cubicBezTo>
                  <a:cubicBezTo>
                    <a:pt x="1195296" y="1587591"/>
                    <a:pt x="1199576" y="1585916"/>
                    <a:pt x="1204067" y="1585398"/>
                  </a:cubicBezTo>
                  <a:cubicBezTo>
                    <a:pt x="1228128" y="1582622"/>
                    <a:pt x="1252711" y="1583727"/>
                    <a:pt x="1276429" y="1578820"/>
                  </a:cubicBezTo>
                  <a:cubicBezTo>
                    <a:pt x="1285085" y="1577029"/>
                    <a:pt x="1291548" y="1569616"/>
                    <a:pt x="1299454" y="1565663"/>
                  </a:cubicBezTo>
                  <a:cubicBezTo>
                    <a:pt x="1302555" y="1564113"/>
                    <a:pt x="1306032" y="1563470"/>
                    <a:pt x="1309321" y="1562374"/>
                  </a:cubicBezTo>
                  <a:cubicBezTo>
                    <a:pt x="1311514" y="1560181"/>
                    <a:pt x="1314180" y="1558376"/>
                    <a:pt x="1315900" y="1555795"/>
                  </a:cubicBezTo>
                  <a:cubicBezTo>
                    <a:pt x="1320022" y="1549612"/>
                    <a:pt x="1331087" y="1522551"/>
                    <a:pt x="1332346" y="1519614"/>
                  </a:cubicBezTo>
                  <a:cubicBezTo>
                    <a:pt x="1336680" y="1495774"/>
                    <a:pt x="1335961" y="1486072"/>
                    <a:pt x="1345503" y="1466987"/>
                  </a:cubicBezTo>
                  <a:cubicBezTo>
                    <a:pt x="1347271" y="1463451"/>
                    <a:pt x="1349888" y="1460408"/>
                    <a:pt x="1352081" y="1457119"/>
                  </a:cubicBezTo>
                  <a:cubicBezTo>
                    <a:pt x="1353177" y="1452733"/>
                    <a:pt x="1356466" y="1448348"/>
                    <a:pt x="1355370" y="1443962"/>
                  </a:cubicBezTo>
                  <a:cubicBezTo>
                    <a:pt x="1350826" y="1425786"/>
                    <a:pt x="1341824" y="1409018"/>
                    <a:pt x="1335635" y="1391335"/>
                  </a:cubicBezTo>
                  <a:cubicBezTo>
                    <a:pt x="1334142" y="1387068"/>
                    <a:pt x="1333233" y="1382611"/>
                    <a:pt x="1332346" y="1378178"/>
                  </a:cubicBezTo>
                  <a:cubicBezTo>
                    <a:pt x="1331038" y="1371638"/>
                    <a:pt x="1331399" y="1364687"/>
                    <a:pt x="1329057" y="1358443"/>
                  </a:cubicBezTo>
                  <a:cubicBezTo>
                    <a:pt x="1327968" y="1355539"/>
                    <a:pt x="1324671" y="1354057"/>
                    <a:pt x="1322478" y="1351864"/>
                  </a:cubicBezTo>
                  <a:cubicBezTo>
                    <a:pt x="1320285" y="1343093"/>
                    <a:pt x="1318760" y="1334128"/>
                    <a:pt x="1315900" y="1325551"/>
                  </a:cubicBezTo>
                  <a:cubicBezTo>
                    <a:pt x="1314803" y="1322262"/>
                    <a:pt x="1314690" y="1318457"/>
                    <a:pt x="1312610" y="1315683"/>
                  </a:cubicBezTo>
                  <a:cubicBezTo>
                    <a:pt x="1307958" y="1309481"/>
                    <a:pt x="1303519" y="1301689"/>
                    <a:pt x="1296164" y="1299237"/>
                  </a:cubicBezTo>
                  <a:lnTo>
                    <a:pt x="1286297" y="1295948"/>
                  </a:lnTo>
                  <a:cubicBezTo>
                    <a:pt x="1285201" y="1291562"/>
                    <a:pt x="1283817" y="1287239"/>
                    <a:pt x="1283008" y="1282791"/>
                  </a:cubicBezTo>
                  <a:cubicBezTo>
                    <a:pt x="1275669" y="1242432"/>
                    <a:pt x="1279639" y="1253749"/>
                    <a:pt x="1302743" y="1197272"/>
                  </a:cubicBezTo>
                  <a:cubicBezTo>
                    <a:pt x="1305019" y="1191709"/>
                    <a:pt x="1314624" y="1180579"/>
                    <a:pt x="1319189" y="1177536"/>
                  </a:cubicBezTo>
                  <a:cubicBezTo>
                    <a:pt x="1322074" y="1175613"/>
                    <a:pt x="1325768" y="1175343"/>
                    <a:pt x="1329057" y="1174247"/>
                  </a:cubicBezTo>
                  <a:cubicBezTo>
                    <a:pt x="1333250" y="1167957"/>
                    <a:pt x="1338682" y="1158410"/>
                    <a:pt x="1345503" y="1154512"/>
                  </a:cubicBezTo>
                  <a:cubicBezTo>
                    <a:pt x="1349428" y="1152269"/>
                    <a:pt x="1354182" y="1151848"/>
                    <a:pt x="1358659" y="1151223"/>
                  </a:cubicBezTo>
                  <a:cubicBezTo>
                    <a:pt x="1401355" y="1145265"/>
                    <a:pt x="1444179" y="1140259"/>
                    <a:pt x="1486939" y="1134777"/>
                  </a:cubicBezTo>
                  <a:cubicBezTo>
                    <a:pt x="1531570" y="1105023"/>
                    <a:pt x="1515228" y="1119644"/>
                    <a:pt x="1539566" y="1095306"/>
                  </a:cubicBezTo>
                  <a:cubicBezTo>
                    <a:pt x="1540662" y="1092017"/>
                    <a:pt x="1542103" y="1088823"/>
                    <a:pt x="1542855" y="1085438"/>
                  </a:cubicBezTo>
                  <a:cubicBezTo>
                    <a:pt x="1544302" y="1078928"/>
                    <a:pt x="1542142" y="1071038"/>
                    <a:pt x="1546144" y="1065703"/>
                  </a:cubicBezTo>
                  <a:cubicBezTo>
                    <a:pt x="1548005" y="1063222"/>
                    <a:pt x="1550064" y="1070686"/>
                    <a:pt x="1552723" y="1072282"/>
                  </a:cubicBezTo>
                  <a:cubicBezTo>
                    <a:pt x="1555696" y="1074066"/>
                    <a:pt x="1559301" y="1074475"/>
                    <a:pt x="1562590" y="1075571"/>
                  </a:cubicBezTo>
                  <a:cubicBezTo>
                    <a:pt x="1574651" y="1074475"/>
                    <a:pt x="1586768" y="1073883"/>
                    <a:pt x="1598772" y="1072282"/>
                  </a:cubicBezTo>
                  <a:cubicBezTo>
                    <a:pt x="1603253" y="1071685"/>
                    <a:pt x="1607885" y="1071014"/>
                    <a:pt x="1611928" y="1068992"/>
                  </a:cubicBezTo>
                  <a:cubicBezTo>
                    <a:pt x="1614702" y="1067605"/>
                    <a:pt x="1616314" y="1064607"/>
                    <a:pt x="1618507" y="1062414"/>
                  </a:cubicBezTo>
                  <a:cubicBezTo>
                    <a:pt x="1628834" y="1031430"/>
                    <a:pt x="1613926" y="1071252"/>
                    <a:pt x="1628375" y="1045968"/>
                  </a:cubicBezTo>
                  <a:cubicBezTo>
                    <a:pt x="1631304" y="1040842"/>
                    <a:pt x="1632313" y="1034803"/>
                    <a:pt x="1634953" y="1029522"/>
                  </a:cubicBezTo>
                  <a:cubicBezTo>
                    <a:pt x="1636721" y="1025986"/>
                    <a:pt x="1639570" y="1023086"/>
                    <a:pt x="1641531" y="1019654"/>
                  </a:cubicBezTo>
                  <a:cubicBezTo>
                    <a:pt x="1643964" y="1015397"/>
                    <a:pt x="1645100" y="1010367"/>
                    <a:pt x="1648110" y="1006497"/>
                  </a:cubicBezTo>
                  <a:cubicBezTo>
                    <a:pt x="1652870" y="1000377"/>
                    <a:pt x="1659074" y="995533"/>
                    <a:pt x="1664556" y="990051"/>
                  </a:cubicBezTo>
                  <a:cubicBezTo>
                    <a:pt x="1667845" y="986762"/>
                    <a:pt x="1671843" y="984054"/>
                    <a:pt x="1674423" y="980184"/>
                  </a:cubicBezTo>
                  <a:cubicBezTo>
                    <a:pt x="1683582" y="966446"/>
                    <a:pt x="1678207" y="973111"/>
                    <a:pt x="1690869" y="960449"/>
                  </a:cubicBezTo>
                  <a:cubicBezTo>
                    <a:pt x="1707746" y="909820"/>
                    <a:pt x="1685211" y="983122"/>
                    <a:pt x="1700737" y="884797"/>
                  </a:cubicBezTo>
                  <a:cubicBezTo>
                    <a:pt x="1701221" y="881734"/>
                    <a:pt x="1706164" y="881098"/>
                    <a:pt x="1707316" y="878218"/>
                  </a:cubicBezTo>
                  <a:cubicBezTo>
                    <a:pt x="1708538" y="875164"/>
                    <a:pt x="1716087" y="872188"/>
                    <a:pt x="1717183" y="858483"/>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8" name="Freihandform 27"/>
            <p:cNvSpPr/>
            <p:nvPr/>
          </p:nvSpPr>
          <p:spPr>
            <a:xfrm>
              <a:off x="4369782" y="638106"/>
              <a:ext cx="251556" cy="200642"/>
            </a:xfrm>
            <a:custGeom>
              <a:avLst/>
              <a:gdLst>
                <a:gd name="connsiteX0" fmla="*/ 238399 w 251556"/>
                <a:gd name="connsiteY0" fmla="*/ 55917 h 200642"/>
                <a:gd name="connsiteX1" fmla="*/ 221953 w 251556"/>
                <a:gd name="connsiteY1" fmla="*/ 42760 h 200642"/>
                <a:gd name="connsiteX2" fmla="*/ 175905 w 251556"/>
                <a:gd name="connsiteY2" fmla="*/ 32892 h 200642"/>
                <a:gd name="connsiteX3" fmla="*/ 172615 w 251556"/>
                <a:gd name="connsiteY3" fmla="*/ 3289 h 200642"/>
                <a:gd name="connsiteX4" fmla="*/ 162748 w 251556"/>
                <a:gd name="connsiteY4" fmla="*/ 0 h 200642"/>
                <a:gd name="connsiteX5" fmla="*/ 136434 w 251556"/>
                <a:gd name="connsiteY5" fmla="*/ 3289 h 200642"/>
                <a:gd name="connsiteX6" fmla="*/ 133145 w 251556"/>
                <a:gd name="connsiteY6" fmla="*/ 19735 h 200642"/>
                <a:gd name="connsiteX7" fmla="*/ 123277 w 251556"/>
                <a:gd name="connsiteY7" fmla="*/ 32892 h 200642"/>
                <a:gd name="connsiteX8" fmla="*/ 73939 w 251556"/>
                <a:gd name="connsiteY8" fmla="*/ 46049 h 200642"/>
                <a:gd name="connsiteX9" fmla="*/ 67361 w 251556"/>
                <a:gd name="connsiteY9" fmla="*/ 101966 h 200642"/>
                <a:gd name="connsiteX10" fmla="*/ 64071 w 251556"/>
                <a:gd name="connsiteY10" fmla="*/ 121701 h 200642"/>
                <a:gd name="connsiteX11" fmla="*/ 47625 w 251556"/>
                <a:gd name="connsiteY11" fmla="*/ 118412 h 200642"/>
                <a:gd name="connsiteX12" fmla="*/ 37758 w 251556"/>
                <a:gd name="connsiteY12" fmla="*/ 111833 h 200642"/>
                <a:gd name="connsiteX13" fmla="*/ 27890 w 251556"/>
                <a:gd name="connsiteY13" fmla="*/ 108544 h 200642"/>
                <a:gd name="connsiteX14" fmla="*/ 4866 w 251556"/>
                <a:gd name="connsiteY14" fmla="*/ 121701 h 200642"/>
                <a:gd name="connsiteX15" fmla="*/ 24601 w 251556"/>
                <a:gd name="connsiteY15" fmla="*/ 197353 h 200642"/>
                <a:gd name="connsiteX16" fmla="*/ 77228 w 251556"/>
                <a:gd name="connsiteY16" fmla="*/ 194063 h 200642"/>
                <a:gd name="connsiteX17" fmla="*/ 110120 w 251556"/>
                <a:gd name="connsiteY17" fmla="*/ 180907 h 200642"/>
                <a:gd name="connsiteX18" fmla="*/ 119988 w 251556"/>
                <a:gd name="connsiteY18" fmla="*/ 177617 h 200642"/>
                <a:gd name="connsiteX19" fmla="*/ 146302 w 251556"/>
                <a:gd name="connsiteY19" fmla="*/ 184196 h 200642"/>
                <a:gd name="connsiteX20" fmla="*/ 149591 w 251556"/>
                <a:gd name="connsiteY20" fmla="*/ 194063 h 200642"/>
                <a:gd name="connsiteX21" fmla="*/ 156169 w 251556"/>
                <a:gd name="connsiteY21" fmla="*/ 200642 h 200642"/>
                <a:gd name="connsiteX22" fmla="*/ 172615 w 251556"/>
                <a:gd name="connsiteY22" fmla="*/ 187485 h 200642"/>
                <a:gd name="connsiteX23" fmla="*/ 175905 w 251556"/>
                <a:gd name="connsiteY23" fmla="*/ 177617 h 200642"/>
                <a:gd name="connsiteX24" fmla="*/ 189061 w 251556"/>
                <a:gd name="connsiteY24" fmla="*/ 171039 h 200642"/>
                <a:gd name="connsiteX25" fmla="*/ 235110 w 251556"/>
                <a:gd name="connsiteY25" fmla="*/ 164461 h 200642"/>
                <a:gd name="connsiteX26" fmla="*/ 241689 w 251556"/>
                <a:gd name="connsiteY26" fmla="*/ 124990 h 200642"/>
                <a:gd name="connsiteX27" fmla="*/ 248267 w 251556"/>
                <a:gd name="connsiteY27" fmla="*/ 88809 h 200642"/>
                <a:gd name="connsiteX28" fmla="*/ 251556 w 251556"/>
                <a:gd name="connsiteY28" fmla="*/ 78941 h 200642"/>
                <a:gd name="connsiteX29" fmla="*/ 238399 w 251556"/>
                <a:gd name="connsiteY29" fmla="*/ 59206 h 200642"/>
                <a:gd name="connsiteX30" fmla="*/ 238399 w 251556"/>
                <a:gd name="connsiteY30" fmla="*/ 55917 h 200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51556" h="200642">
                  <a:moveTo>
                    <a:pt x="238399" y="55917"/>
                  </a:moveTo>
                  <a:cubicBezTo>
                    <a:pt x="235658" y="53176"/>
                    <a:pt x="228654" y="44854"/>
                    <a:pt x="221953" y="42760"/>
                  </a:cubicBezTo>
                  <a:cubicBezTo>
                    <a:pt x="156741" y="22381"/>
                    <a:pt x="204039" y="51651"/>
                    <a:pt x="175905" y="32892"/>
                  </a:cubicBezTo>
                  <a:cubicBezTo>
                    <a:pt x="174808" y="23024"/>
                    <a:pt x="176302" y="12507"/>
                    <a:pt x="172615" y="3289"/>
                  </a:cubicBezTo>
                  <a:cubicBezTo>
                    <a:pt x="171327" y="70"/>
                    <a:pt x="166215" y="0"/>
                    <a:pt x="162748" y="0"/>
                  </a:cubicBezTo>
                  <a:cubicBezTo>
                    <a:pt x="153908" y="0"/>
                    <a:pt x="145205" y="2193"/>
                    <a:pt x="136434" y="3289"/>
                  </a:cubicBezTo>
                  <a:cubicBezTo>
                    <a:pt x="135338" y="8771"/>
                    <a:pt x="135416" y="14626"/>
                    <a:pt x="133145" y="19735"/>
                  </a:cubicBezTo>
                  <a:cubicBezTo>
                    <a:pt x="130918" y="24745"/>
                    <a:pt x="127838" y="29851"/>
                    <a:pt x="123277" y="32892"/>
                  </a:cubicBezTo>
                  <a:cubicBezTo>
                    <a:pt x="115943" y="37781"/>
                    <a:pt x="78254" y="45090"/>
                    <a:pt x="73939" y="46049"/>
                  </a:cubicBezTo>
                  <a:cubicBezTo>
                    <a:pt x="52095" y="67893"/>
                    <a:pt x="67361" y="47656"/>
                    <a:pt x="67361" y="101966"/>
                  </a:cubicBezTo>
                  <a:cubicBezTo>
                    <a:pt x="67361" y="108635"/>
                    <a:pt x="65168" y="115123"/>
                    <a:pt x="64071" y="121701"/>
                  </a:cubicBezTo>
                  <a:cubicBezTo>
                    <a:pt x="58589" y="120605"/>
                    <a:pt x="52860" y="120375"/>
                    <a:pt x="47625" y="118412"/>
                  </a:cubicBezTo>
                  <a:cubicBezTo>
                    <a:pt x="43924" y="117024"/>
                    <a:pt x="41294" y="113601"/>
                    <a:pt x="37758" y="111833"/>
                  </a:cubicBezTo>
                  <a:cubicBezTo>
                    <a:pt x="34657" y="110282"/>
                    <a:pt x="31179" y="109640"/>
                    <a:pt x="27890" y="108544"/>
                  </a:cubicBezTo>
                  <a:cubicBezTo>
                    <a:pt x="20215" y="112930"/>
                    <a:pt x="6263" y="112973"/>
                    <a:pt x="4866" y="121701"/>
                  </a:cubicBezTo>
                  <a:cubicBezTo>
                    <a:pt x="-4681" y="181371"/>
                    <a:pt x="-1224" y="180136"/>
                    <a:pt x="24601" y="197353"/>
                  </a:cubicBezTo>
                  <a:cubicBezTo>
                    <a:pt x="42143" y="196256"/>
                    <a:pt x="59813" y="196438"/>
                    <a:pt x="77228" y="194063"/>
                  </a:cubicBezTo>
                  <a:cubicBezTo>
                    <a:pt x="91871" y="192066"/>
                    <a:pt x="97652" y="186251"/>
                    <a:pt x="110120" y="180907"/>
                  </a:cubicBezTo>
                  <a:cubicBezTo>
                    <a:pt x="113307" y="179541"/>
                    <a:pt x="116699" y="178714"/>
                    <a:pt x="119988" y="177617"/>
                  </a:cubicBezTo>
                  <a:cubicBezTo>
                    <a:pt x="128759" y="179810"/>
                    <a:pt x="138398" y="179805"/>
                    <a:pt x="146302" y="184196"/>
                  </a:cubicBezTo>
                  <a:cubicBezTo>
                    <a:pt x="149333" y="185880"/>
                    <a:pt x="147807" y="191090"/>
                    <a:pt x="149591" y="194063"/>
                  </a:cubicBezTo>
                  <a:cubicBezTo>
                    <a:pt x="151186" y="196722"/>
                    <a:pt x="153976" y="198449"/>
                    <a:pt x="156169" y="200642"/>
                  </a:cubicBezTo>
                  <a:cubicBezTo>
                    <a:pt x="167551" y="196848"/>
                    <a:pt x="166663" y="199388"/>
                    <a:pt x="172615" y="187485"/>
                  </a:cubicBezTo>
                  <a:cubicBezTo>
                    <a:pt x="174166" y="184384"/>
                    <a:pt x="173453" y="180069"/>
                    <a:pt x="175905" y="177617"/>
                  </a:cubicBezTo>
                  <a:cubicBezTo>
                    <a:pt x="179372" y="174150"/>
                    <a:pt x="184365" y="172448"/>
                    <a:pt x="189061" y="171039"/>
                  </a:cubicBezTo>
                  <a:cubicBezTo>
                    <a:pt x="195835" y="169007"/>
                    <a:pt x="230915" y="164985"/>
                    <a:pt x="235110" y="164461"/>
                  </a:cubicBezTo>
                  <a:cubicBezTo>
                    <a:pt x="241966" y="143892"/>
                    <a:pt x="236793" y="161710"/>
                    <a:pt x="241689" y="124990"/>
                  </a:cubicBezTo>
                  <a:cubicBezTo>
                    <a:pt x="242527" y="118705"/>
                    <a:pt x="246495" y="95897"/>
                    <a:pt x="248267" y="88809"/>
                  </a:cubicBezTo>
                  <a:cubicBezTo>
                    <a:pt x="249108" y="85445"/>
                    <a:pt x="250460" y="82230"/>
                    <a:pt x="251556" y="78941"/>
                  </a:cubicBezTo>
                  <a:cubicBezTo>
                    <a:pt x="245576" y="55021"/>
                    <a:pt x="253543" y="74350"/>
                    <a:pt x="238399" y="59206"/>
                  </a:cubicBezTo>
                  <a:cubicBezTo>
                    <a:pt x="222521" y="43328"/>
                    <a:pt x="241140" y="58658"/>
                    <a:pt x="238399" y="55917"/>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29" name="Freihandform 28"/>
            <p:cNvSpPr/>
            <p:nvPr/>
          </p:nvSpPr>
          <p:spPr>
            <a:xfrm>
              <a:off x="4236501" y="851905"/>
              <a:ext cx="779578" cy="1260955"/>
            </a:xfrm>
            <a:custGeom>
              <a:avLst/>
              <a:gdLst>
                <a:gd name="connsiteX0" fmla="*/ 115122 w 779578"/>
                <a:gd name="connsiteY0" fmla="*/ 661131 h 1260955"/>
                <a:gd name="connsiteX1" fmla="*/ 69073 w 779578"/>
                <a:gd name="connsiteY1" fmla="*/ 664420 h 1260955"/>
                <a:gd name="connsiteX2" fmla="*/ 59206 w 779578"/>
                <a:gd name="connsiteY2" fmla="*/ 674287 h 1260955"/>
                <a:gd name="connsiteX3" fmla="*/ 42760 w 779578"/>
                <a:gd name="connsiteY3" fmla="*/ 700601 h 1260955"/>
                <a:gd name="connsiteX4" fmla="*/ 29603 w 779578"/>
                <a:gd name="connsiteY4" fmla="*/ 720336 h 1260955"/>
                <a:gd name="connsiteX5" fmla="*/ 16446 w 779578"/>
                <a:gd name="connsiteY5" fmla="*/ 743361 h 1260955"/>
                <a:gd name="connsiteX6" fmla="*/ 9868 w 779578"/>
                <a:gd name="connsiteY6" fmla="*/ 759807 h 1260955"/>
                <a:gd name="connsiteX7" fmla="*/ 6578 w 779578"/>
                <a:gd name="connsiteY7" fmla="*/ 782831 h 1260955"/>
                <a:gd name="connsiteX8" fmla="*/ 0 w 779578"/>
                <a:gd name="connsiteY8" fmla="*/ 835459 h 1260955"/>
                <a:gd name="connsiteX9" fmla="*/ 3289 w 779578"/>
                <a:gd name="connsiteY9" fmla="*/ 897954 h 1260955"/>
                <a:gd name="connsiteX10" fmla="*/ 6578 w 779578"/>
                <a:gd name="connsiteY10" fmla="*/ 917689 h 1260955"/>
                <a:gd name="connsiteX11" fmla="*/ 16446 w 779578"/>
                <a:gd name="connsiteY11" fmla="*/ 967027 h 1260955"/>
                <a:gd name="connsiteX12" fmla="*/ 29603 w 779578"/>
                <a:gd name="connsiteY12" fmla="*/ 1059125 h 1260955"/>
                <a:gd name="connsiteX13" fmla="*/ 39470 w 779578"/>
                <a:gd name="connsiteY13" fmla="*/ 1098595 h 1260955"/>
                <a:gd name="connsiteX14" fmla="*/ 42760 w 779578"/>
                <a:gd name="connsiteY14" fmla="*/ 1161090 h 1260955"/>
                <a:gd name="connsiteX15" fmla="*/ 49338 w 779578"/>
                <a:gd name="connsiteY15" fmla="*/ 1180826 h 1260955"/>
                <a:gd name="connsiteX16" fmla="*/ 52627 w 779578"/>
                <a:gd name="connsiteY16" fmla="*/ 1203850 h 1260955"/>
                <a:gd name="connsiteX17" fmla="*/ 55916 w 779578"/>
                <a:gd name="connsiteY17" fmla="*/ 1259767 h 1260955"/>
                <a:gd name="connsiteX18" fmla="*/ 65784 w 779578"/>
                <a:gd name="connsiteY18" fmla="*/ 1256477 h 1260955"/>
                <a:gd name="connsiteX19" fmla="*/ 78941 w 779578"/>
                <a:gd name="connsiteY19" fmla="*/ 1243321 h 1260955"/>
                <a:gd name="connsiteX20" fmla="*/ 98676 w 779578"/>
                <a:gd name="connsiteY20" fmla="*/ 1236742 h 1260955"/>
                <a:gd name="connsiteX21" fmla="*/ 108544 w 779578"/>
                <a:gd name="connsiteY21" fmla="*/ 1230164 h 1260955"/>
                <a:gd name="connsiteX22" fmla="*/ 128279 w 779578"/>
                <a:gd name="connsiteY22" fmla="*/ 1223585 h 1260955"/>
                <a:gd name="connsiteX23" fmla="*/ 138147 w 779578"/>
                <a:gd name="connsiteY23" fmla="*/ 1220296 h 1260955"/>
                <a:gd name="connsiteX24" fmla="*/ 157882 w 779578"/>
                <a:gd name="connsiteY24" fmla="*/ 1207139 h 1260955"/>
                <a:gd name="connsiteX25" fmla="*/ 197352 w 779578"/>
                <a:gd name="connsiteY25" fmla="*/ 1184115 h 1260955"/>
                <a:gd name="connsiteX26" fmla="*/ 210509 w 779578"/>
                <a:gd name="connsiteY26" fmla="*/ 1144644 h 1260955"/>
                <a:gd name="connsiteX27" fmla="*/ 220377 w 779578"/>
                <a:gd name="connsiteY27" fmla="*/ 1121620 h 1260955"/>
                <a:gd name="connsiteX28" fmla="*/ 226955 w 779578"/>
                <a:gd name="connsiteY28" fmla="*/ 1115041 h 1260955"/>
                <a:gd name="connsiteX29" fmla="*/ 243401 w 779578"/>
                <a:gd name="connsiteY29" fmla="*/ 1088728 h 1260955"/>
                <a:gd name="connsiteX30" fmla="*/ 249980 w 779578"/>
                <a:gd name="connsiteY30" fmla="*/ 1082149 h 1260955"/>
                <a:gd name="connsiteX31" fmla="*/ 259847 w 779578"/>
                <a:gd name="connsiteY31" fmla="*/ 1078860 h 1260955"/>
                <a:gd name="connsiteX32" fmla="*/ 276293 w 779578"/>
                <a:gd name="connsiteY32" fmla="*/ 1068992 h 1260955"/>
                <a:gd name="connsiteX33" fmla="*/ 302607 w 779578"/>
                <a:gd name="connsiteY33" fmla="*/ 1062414 h 1260955"/>
                <a:gd name="connsiteX34" fmla="*/ 417729 w 779578"/>
                <a:gd name="connsiteY34" fmla="*/ 1065703 h 1260955"/>
                <a:gd name="connsiteX35" fmla="*/ 411151 w 779578"/>
                <a:gd name="connsiteY35" fmla="*/ 1072282 h 1260955"/>
                <a:gd name="connsiteX36" fmla="*/ 397994 w 779578"/>
                <a:gd name="connsiteY36" fmla="*/ 1068992 h 1260955"/>
                <a:gd name="connsiteX37" fmla="*/ 401283 w 779578"/>
                <a:gd name="connsiteY37" fmla="*/ 1052546 h 1260955"/>
                <a:gd name="connsiteX38" fmla="*/ 397994 w 779578"/>
                <a:gd name="connsiteY38" fmla="*/ 1032811 h 1260955"/>
                <a:gd name="connsiteX39" fmla="*/ 388127 w 779578"/>
                <a:gd name="connsiteY39" fmla="*/ 1029522 h 1260955"/>
                <a:gd name="connsiteX40" fmla="*/ 391416 w 779578"/>
                <a:gd name="connsiteY40" fmla="*/ 1019654 h 1260955"/>
                <a:gd name="connsiteX41" fmla="*/ 374970 w 779578"/>
                <a:gd name="connsiteY41" fmla="*/ 1009787 h 1260955"/>
                <a:gd name="connsiteX42" fmla="*/ 371680 w 779578"/>
                <a:gd name="connsiteY42" fmla="*/ 963738 h 1260955"/>
                <a:gd name="connsiteX43" fmla="*/ 391416 w 779578"/>
                <a:gd name="connsiteY43" fmla="*/ 957159 h 1260955"/>
                <a:gd name="connsiteX44" fmla="*/ 401283 w 779578"/>
                <a:gd name="connsiteY44" fmla="*/ 953870 h 1260955"/>
                <a:gd name="connsiteX45" fmla="*/ 404573 w 779578"/>
                <a:gd name="connsiteY45" fmla="*/ 944003 h 1260955"/>
                <a:gd name="connsiteX46" fmla="*/ 374970 w 779578"/>
                <a:gd name="connsiteY46" fmla="*/ 930846 h 1260955"/>
                <a:gd name="connsiteX47" fmla="*/ 332210 w 779578"/>
                <a:gd name="connsiteY47" fmla="*/ 914400 h 1260955"/>
                <a:gd name="connsiteX48" fmla="*/ 351945 w 779578"/>
                <a:gd name="connsiteY48" fmla="*/ 881508 h 1260955"/>
                <a:gd name="connsiteX49" fmla="*/ 355234 w 779578"/>
                <a:gd name="connsiteY49" fmla="*/ 832169 h 1260955"/>
                <a:gd name="connsiteX50" fmla="*/ 365102 w 779578"/>
                <a:gd name="connsiteY50" fmla="*/ 828880 h 1260955"/>
                <a:gd name="connsiteX51" fmla="*/ 394705 w 779578"/>
                <a:gd name="connsiteY51" fmla="*/ 782831 h 1260955"/>
                <a:gd name="connsiteX52" fmla="*/ 384837 w 779578"/>
                <a:gd name="connsiteY52" fmla="*/ 776253 h 1260955"/>
                <a:gd name="connsiteX53" fmla="*/ 365102 w 779578"/>
                <a:gd name="connsiteY53" fmla="*/ 772964 h 1260955"/>
                <a:gd name="connsiteX54" fmla="*/ 361813 w 779578"/>
                <a:gd name="connsiteY54" fmla="*/ 763096 h 1260955"/>
                <a:gd name="connsiteX55" fmla="*/ 358524 w 779578"/>
                <a:gd name="connsiteY55" fmla="*/ 710469 h 1260955"/>
                <a:gd name="connsiteX56" fmla="*/ 355234 w 779578"/>
                <a:gd name="connsiteY56" fmla="*/ 694023 h 1260955"/>
                <a:gd name="connsiteX57" fmla="*/ 358524 w 779578"/>
                <a:gd name="connsiteY57" fmla="*/ 677577 h 1260955"/>
                <a:gd name="connsiteX58" fmla="*/ 368391 w 779578"/>
                <a:gd name="connsiteY58" fmla="*/ 674287 h 1260955"/>
                <a:gd name="connsiteX59" fmla="*/ 391416 w 779578"/>
                <a:gd name="connsiteY59" fmla="*/ 670998 h 1260955"/>
                <a:gd name="connsiteX60" fmla="*/ 411151 w 779578"/>
                <a:gd name="connsiteY60" fmla="*/ 664420 h 1260955"/>
                <a:gd name="connsiteX61" fmla="*/ 417729 w 779578"/>
                <a:gd name="connsiteY61" fmla="*/ 657841 h 1260955"/>
                <a:gd name="connsiteX62" fmla="*/ 437465 w 779578"/>
                <a:gd name="connsiteY62" fmla="*/ 644685 h 1260955"/>
                <a:gd name="connsiteX63" fmla="*/ 460489 w 779578"/>
                <a:gd name="connsiteY63" fmla="*/ 621660 h 1260955"/>
                <a:gd name="connsiteX64" fmla="*/ 473646 w 779578"/>
                <a:gd name="connsiteY64" fmla="*/ 608503 h 1260955"/>
                <a:gd name="connsiteX65" fmla="*/ 486803 w 779578"/>
                <a:gd name="connsiteY65" fmla="*/ 588768 h 1260955"/>
                <a:gd name="connsiteX66" fmla="*/ 480224 w 779578"/>
                <a:gd name="connsiteY66" fmla="*/ 572322 h 1260955"/>
                <a:gd name="connsiteX67" fmla="*/ 490092 w 779578"/>
                <a:gd name="connsiteY67" fmla="*/ 552587 h 1260955"/>
                <a:gd name="connsiteX68" fmla="*/ 486803 w 779578"/>
                <a:gd name="connsiteY68" fmla="*/ 542719 h 1260955"/>
                <a:gd name="connsiteX69" fmla="*/ 480224 w 779578"/>
                <a:gd name="connsiteY69" fmla="*/ 536141 h 1260955"/>
                <a:gd name="connsiteX70" fmla="*/ 476935 w 779578"/>
                <a:gd name="connsiteY70" fmla="*/ 513116 h 1260955"/>
                <a:gd name="connsiteX71" fmla="*/ 463778 w 779578"/>
                <a:gd name="connsiteY71" fmla="*/ 486803 h 1260955"/>
                <a:gd name="connsiteX72" fmla="*/ 434175 w 779578"/>
                <a:gd name="connsiteY72" fmla="*/ 483513 h 1260955"/>
                <a:gd name="connsiteX73" fmla="*/ 424308 w 779578"/>
                <a:gd name="connsiteY73" fmla="*/ 480224 h 1260955"/>
                <a:gd name="connsiteX74" fmla="*/ 414440 w 779578"/>
                <a:gd name="connsiteY74" fmla="*/ 473646 h 1260955"/>
                <a:gd name="connsiteX75" fmla="*/ 397994 w 779578"/>
                <a:gd name="connsiteY75" fmla="*/ 470357 h 1260955"/>
                <a:gd name="connsiteX76" fmla="*/ 371680 w 779578"/>
                <a:gd name="connsiteY76" fmla="*/ 463778 h 1260955"/>
                <a:gd name="connsiteX77" fmla="*/ 358524 w 779578"/>
                <a:gd name="connsiteY77" fmla="*/ 460489 h 1260955"/>
                <a:gd name="connsiteX78" fmla="*/ 328921 w 779578"/>
                <a:gd name="connsiteY78" fmla="*/ 457200 h 1260955"/>
                <a:gd name="connsiteX79" fmla="*/ 322342 w 779578"/>
                <a:gd name="connsiteY79" fmla="*/ 450621 h 1260955"/>
                <a:gd name="connsiteX80" fmla="*/ 342078 w 779578"/>
                <a:gd name="connsiteY80" fmla="*/ 411151 h 1260955"/>
                <a:gd name="connsiteX81" fmla="*/ 358524 w 779578"/>
                <a:gd name="connsiteY81" fmla="*/ 397994 h 1260955"/>
                <a:gd name="connsiteX82" fmla="*/ 368391 w 779578"/>
                <a:gd name="connsiteY82" fmla="*/ 394705 h 1260955"/>
                <a:gd name="connsiteX83" fmla="*/ 381548 w 779578"/>
                <a:gd name="connsiteY83" fmla="*/ 378259 h 1260955"/>
                <a:gd name="connsiteX84" fmla="*/ 388127 w 779578"/>
                <a:gd name="connsiteY84" fmla="*/ 358523 h 1260955"/>
                <a:gd name="connsiteX85" fmla="*/ 397994 w 779578"/>
                <a:gd name="connsiteY85" fmla="*/ 348656 h 1260955"/>
                <a:gd name="connsiteX86" fmla="*/ 421019 w 779578"/>
                <a:gd name="connsiteY86" fmla="*/ 342077 h 1260955"/>
                <a:gd name="connsiteX87" fmla="*/ 447332 w 779578"/>
                <a:gd name="connsiteY87" fmla="*/ 335499 h 1260955"/>
                <a:gd name="connsiteX88" fmla="*/ 496670 w 779578"/>
                <a:gd name="connsiteY88" fmla="*/ 338788 h 1260955"/>
                <a:gd name="connsiteX89" fmla="*/ 499960 w 779578"/>
                <a:gd name="connsiteY89" fmla="*/ 355234 h 1260955"/>
                <a:gd name="connsiteX90" fmla="*/ 516406 w 779578"/>
                <a:gd name="connsiteY90" fmla="*/ 358523 h 1260955"/>
                <a:gd name="connsiteX91" fmla="*/ 526273 w 779578"/>
                <a:gd name="connsiteY91" fmla="*/ 361813 h 1260955"/>
                <a:gd name="connsiteX92" fmla="*/ 536141 w 779578"/>
                <a:gd name="connsiteY92" fmla="*/ 381548 h 1260955"/>
                <a:gd name="connsiteX93" fmla="*/ 546009 w 779578"/>
                <a:gd name="connsiteY93" fmla="*/ 388126 h 1260955"/>
                <a:gd name="connsiteX94" fmla="*/ 582190 w 779578"/>
                <a:gd name="connsiteY94" fmla="*/ 384837 h 1260955"/>
                <a:gd name="connsiteX95" fmla="*/ 592057 w 779578"/>
                <a:gd name="connsiteY95" fmla="*/ 378259 h 1260955"/>
                <a:gd name="connsiteX96" fmla="*/ 605214 w 779578"/>
                <a:gd name="connsiteY96" fmla="*/ 381548 h 1260955"/>
                <a:gd name="connsiteX97" fmla="*/ 651263 w 779578"/>
                <a:gd name="connsiteY97" fmla="*/ 401283 h 1260955"/>
                <a:gd name="connsiteX98" fmla="*/ 661131 w 779578"/>
                <a:gd name="connsiteY98" fmla="*/ 397994 h 1260955"/>
                <a:gd name="connsiteX99" fmla="*/ 690734 w 779578"/>
                <a:gd name="connsiteY99" fmla="*/ 374969 h 1260955"/>
                <a:gd name="connsiteX100" fmla="*/ 753229 w 779578"/>
                <a:gd name="connsiteY100" fmla="*/ 345367 h 1260955"/>
                <a:gd name="connsiteX101" fmla="*/ 743361 w 779578"/>
                <a:gd name="connsiteY101" fmla="*/ 342077 h 1260955"/>
                <a:gd name="connsiteX102" fmla="*/ 726915 w 779578"/>
                <a:gd name="connsiteY102" fmla="*/ 338788 h 1260955"/>
                <a:gd name="connsiteX103" fmla="*/ 733493 w 779578"/>
                <a:gd name="connsiteY103" fmla="*/ 319053 h 1260955"/>
                <a:gd name="connsiteX104" fmla="*/ 746650 w 779578"/>
                <a:gd name="connsiteY104" fmla="*/ 289450 h 1260955"/>
                <a:gd name="connsiteX105" fmla="*/ 743361 w 779578"/>
                <a:gd name="connsiteY105" fmla="*/ 279582 h 1260955"/>
                <a:gd name="connsiteX106" fmla="*/ 733493 w 779578"/>
                <a:gd name="connsiteY106" fmla="*/ 276293 h 1260955"/>
                <a:gd name="connsiteX107" fmla="*/ 717047 w 779578"/>
                <a:gd name="connsiteY107" fmla="*/ 236823 h 1260955"/>
                <a:gd name="connsiteX108" fmla="*/ 713758 w 779578"/>
                <a:gd name="connsiteY108" fmla="*/ 226955 h 1260955"/>
                <a:gd name="connsiteX109" fmla="*/ 726915 w 779578"/>
                <a:gd name="connsiteY109" fmla="*/ 213798 h 1260955"/>
                <a:gd name="connsiteX110" fmla="*/ 740072 w 779578"/>
                <a:gd name="connsiteY110" fmla="*/ 184195 h 1260955"/>
                <a:gd name="connsiteX111" fmla="*/ 746650 w 779578"/>
                <a:gd name="connsiteY111" fmla="*/ 161171 h 1260955"/>
                <a:gd name="connsiteX112" fmla="*/ 749939 w 779578"/>
                <a:gd name="connsiteY112" fmla="*/ 151303 h 1260955"/>
                <a:gd name="connsiteX113" fmla="*/ 753229 w 779578"/>
                <a:gd name="connsiteY113" fmla="*/ 124990 h 1260955"/>
                <a:gd name="connsiteX114" fmla="*/ 756518 w 779578"/>
                <a:gd name="connsiteY114" fmla="*/ 115122 h 1260955"/>
                <a:gd name="connsiteX115" fmla="*/ 769675 w 779578"/>
                <a:gd name="connsiteY115" fmla="*/ 108544 h 1260955"/>
                <a:gd name="connsiteX116" fmla="*/ 779542 w 779578"/>
                <a:gd name="connsiteY116" fmla="*/ 92098 h 1260955"/>
                <a:gd name="connsiteX117" fmla="*/ 759807 w 779578"/>
                <a:gd name="connsiteY117" fmla="*/ 82230 h 1260955"/>
                <a:gd name="connsiteX118" fmla="*/ 756518 w 779578"/>
                <a:gd name="connsiteY118" fmla="*/ 72362 h 1260955"/>
                <a:gd name="connsiteX119" fmla="*/ 723626 w 779578"/>
                <a:gd name="connsiteY119" fmla="*/ 69073 h 1260955"/>
                <a:gd name="connsiteX120" fmla="*/ 726915 w 779578"/>
                <a:gd name="connsiteY120" fmla="*/ 39470 h 1260955"/>
                <a:gd name="connsiteX121" fmla="*/ 723626 w 779578"/>
                <a:gd name="connsiteY121" fmla="*/ 19735 h 1260955"/>
                <a:gd name="connsiteX122" fmla="*/ 720337 w 779578"/>
                <a:gd name="connsiteY122" fmla="*/ 6578 h 1260955"/>
                <a:gd name="connsiteX123" fmla="*/ 700601 w 779578"/>
                <a:gd name="connsiteY123" fmla="*/ 0 h 1260955"/>
                <a:gd name="connsiteX124" fmla="*/ 680866 w 779578"/>
                <a:gd name="connsiteY124" fmla="*/ 6578 h 1260955"/>
                <a:gd name="connsiteX125" fmla="*/ 670998 w 779578"/>
                <a:gd name="connsiteY125" fmla="*/ 9867 h 1260955"/>
                <a:gd name="connsiteX126" fmla="*/ 667709 w 779578"/>
                <a:gd name="connsiteY126" fmla="*/ 19735 h 1260955"/>
                <a:gd name="connsiteX127" fmla="*/ 664420 w 779578"/>
                <a:gd name="connsiteY127" fmla="*/ 32892 h 1260955"/>
                <a:gd name="connsiteX128" fmla="*/ 654552 w 779578"/>
                <a:gd name="connsiteY128" fmla="*/ 42759 h 1260955"/>
                <a:gd name="connsiteX129" fmla="*/ 644685 w 779578"/>
                <a:gd name="connsiteY129" fmla="*/ 46049 h 1260955"/>
                <a:gd name="connsiteX130" fmla="*/ 615082 w 779578"/>
                <a:gd name="connsiteY130" fmla="*/ 42759 h 1260955"/>
                <a:gd name="connsiteX131" fmla="*/ 608504 w 779578"/>
                <a:gd name="connsiteY131" fmla="*/ 32892 h 1260955"/>
                <a:gd name="connsiteX132" fmla="*/ 569033 w 779578"/>
                <a:gd name="connsiteY132" fmla="*/ 36181 h 1260955"/>
                <a:gd name="connsiteX133" fmla="*/ 555876 w 779578"/>
                <a:gd name="connsiteY133" fmla="*/ 52627 h 1260955"/>
                <a:gd name="connsiteX134" fmla="*/ 549298 w 779578"/>
                <a:gd name="connsiteY134" fmla="*/ 62495 h 1260955"/>
                <a:gd name="connsiteX135" fmla="*/ 536141 w 779578"/>
                <a:gd name="connsiteY135" fmla="*/ 65784 h 1260955"/>
                <a:gd name="connsiteX136" fmla="*/ 516406 w 779578"/>
                <a:gd name="connsiteY136" fmla="*/ 72362 h 1260955"/>
                <a:gd name="connsiteX137" fmla="*/ 493381 w 779578"/>
                <a:gd name="connsiteY137" fmla="*/ 78941 h 1260955"/>
                <a:gd name="connsiteX138" fmla="*/ 483514 w 779578"/>
                <a:gd name="connsiteY138" fmla="*/ 85519 h 1260955"/>
                <a:gd name="connsiteX139" fmla="*/ 473646 w 779578"/>
                <a:gd name="connsiteY139" fmla="*/ 101965 h 1260955"/>
                <a:gd name="connsiteX140" fmla="*/ 467068 w 779578"/>
                <a:gd name="connsiteY140" fmla="*/ 108544 h 1260955"/>
                <a:gd name="connsiteX141" fmla="*/ 460489 w 779578"/>
                <a:gd name="connsiteY141" fmla="*/ 118411 h 1260955"/>
                <a:gd name="connsiteX142" fmla="*/ 457200 w 779578"/>
                <a:gd name="connsiteY142" fmla="*/ 138146 h 1260955"/>
                <a:gd name="connsiteX143" fmla="*/ 424308 w 779578"/>
                <a:gd name="connsiteY143" fmla="*/ 144725 h 1260955"/>
                <a:gd name="connsiteX144" fmla="*/ 417729 w 779578"/>
                <a:gd name="connsiteY144" fmla="*/ 151303 h 1260955"/>
                <a:gd name="connsiteX145" fmla="*/ 407862 w 779578"/>
                <a:gd name="connsiteY145" fmla="*/ 177617 h 1260955"/>
                <a:gd name="connsiteX146" fmla="*/ 394705 w 779578"/>
                <a:gd name="connsiteY146" fmla="*/ 190774 h 1260955"/>
                <a:gd name="connsiteX147" fmla="*/ 365102 w 779578"/>
                <a:gd name="connsiteY147" fmla="*/ 187485 h 1260955"/>
                <a:gd name="connsiteX148" fmla="*/ 358524 w 779578"/>
                <a:gd name="connsiteY148" fmla="*/ 180906 h 1260955"/>
                <a:gd name="connsiteX149" fmla="*/ 348656 w 779578"/>
                <a:gd name="connsiteY149" fmla="*/ 177617 h 1260955"/>
                <a:gd name="connsiteX150" fmla="*/ 319053 w 779578"/>
                <a:gd name="connsiteY150" fmla="*/ 180906 h 1260955"/>
                <a:gd name="connsiteX151" fmla="*/ 312475 w 779578"/>
                <a:gd name="connsiteY151" fmla="*/ 187485 h 1260955"/>
                <a:gd name="connsiteX152" fmla="*/ 302607 w 779578"/>
                <a:gd name="connsiteY152" fmla="*/ 194063 h 1260955"/>
                <a:gd name="connsiteX153" fmla="*/ 296029 w 779578"/>
                <a:gd name="connsiteY153" fmla="*/ 203931 h 1260955"/>
                <a:gd name="connsiteX154" fmla="*/ 276293 w 779578"/>
                <a:gd name="connsiteY154" fmla="*/ 220377 h 1260955"/>
                <a:gd name="connsiteX155" fmla="*/ 269715 w 779578"/>
                <a:gd name="connsiteY155" fmla="*/ 230244 h 1260955"/>
                <a:gd name="connsiteX156" fmla="*/ 263137 w 779578"/>
                <a:gd name="connsiteY156" fmla="*/ 236823 h 1260955"/>
                <a:gd name="connsiteX157" fmla="*/ 246691 w 779578"/>
                <a:gd name="connsiteY157" fmla="*/ 266426 h 1260955"/>
                <a:gd name="connsiteX158" fmla="*/ 246691 w 779578"/>
                <a:gd name="connsiteY158" fmla="*/ 299318 h 1260955"/>
                <a:gd name="connsiteX159" fmla="*/ 226955 w 779578"/>
                <a:gd name="connsiteY159" fmla="*/ 309185 h 1260955"/>
                <a:gd name="connsiteX160" fmla="*/ 217088 w 779578"/>
                <a:gd name="connsiteY160" fmla="*/ 315764 h 1260955"/>
                <a:gd name="connsiteX161" fmla="*/ 200642 w 779578"/>
                <a:gd name="connsiteY161" fmla="*/ 345367 h 1260955"/>
                <a:gd name="connsiteX162" fmla="*/ 217088 w 779578"/>
                <a:gd name="connsiteY162" fmla="*/ 404572 h 1260955"/>
                <a:gd name="connsiteX163" fmla="*/ 226955 w 779578"/>
                <a:gd name="connsiteY163" fmla="*/ 407862 h 1260955"/>
                <a:gd name="connsiteX164" fmla="*/ 233534 w 779578"/>
                <a:gd name="connsiteY164" fmla="*/ 437464 h 1260955"/>
                <a:gd name="connsiteX165" fmla="*/ 246691 w 779578"/>
                <a:gd name="connsiteY165" fmla="*/ 450621 h 1260955"/>
                <a:gd name="connsiteX166" fmla="*/ 249980 w 779578"/>
                <a:gd name="connsiteY166" fmla="*/ 460489 h 1260955"/>
                <a:gd name="connsiteX167" fmla="*/ 259847 w 779578"/>
                <a:gd name="connsiteY167" fmla="*/ 480224 h 1260955"/>
                <a:gd name="connsiteX168" fmla="*/ 256558 w 779578"/>
                <a:gd name="connsiteY168" fmla="*/ 503249 h 1260955"/>
                <a:gd name="connsiteX169" fmla="*/ 243401 w 779578"/>
                <a:gd name="connsiteY169" fmla="*/ 506538 h 1260955"/>
                <a:gd name="connsiteX170" fmla="*/ 233534 w 779578"/>
                <a:gd name="connsiteY170" fmla="*/ 513116 h 1260955"/>
                <a:gd name="connsiteX171" fmla="*/ 230245 w 779578"/>
                <a:gd name="connsiteY171" fmla="*/ 559165 h 1260955"/>
                <a:gd name="connsiteX172" fmla="*/ 233534 w 779578"/>
                <a:gd name="connsiteY172" fmla="*/ 569033 h 1260955"/>
                <a:gd name="connsiteX173" fmla="*/ 249980 w 779578"/>
                <a:gd name="connsiteY173" fmla="*/ 578900 h 1260955"/>
                <a:gd name="connsiteX174" fmla="*/ 263137 w 779578"/>
                <a:gd name="connsiteY174" fmla="*/ 592057 h 1260955"/>
                <a:gd name="connsiteX175" fmla="*/ 246691 w 779578"/>
                <a:gd name="connsiteY175" fmla="*/ 628239 h 1260955"/>
                <a:gd name="connsiteX176" fmla="*/ 233534 w 779578"/>
                <a:gd name="connsiteY176" fmla="*/ 631528 h 1260955"/>
                <a:gd name="connsiteX177" fmla="*/ 220377 w 779578"/>
                <a:gd name="connsiteY177" fmla="*/ 641395 h 1260955"/>
                <a:gd name="connsiteX178" fmla="*/ 190774 w 779578"/>
                <a:gd name="connsiteY178" fmla="*/ 644685 h 1260955"/>
                <a:gd name="connsiteX179" fmla="*/ 171039 w 779578"/>
                <a:gd name="connsiteY179" fmla="*/ 651263 h 1260955"/>
                <a:gd name="connsiteX180" fmla="*/ 151304 w 779578"/>
                <a:gd name="connsiteY180" fmla="*/ 657841 h 1260955"/>
                <a:gd name="connsiteX181" fmla="*/ 115122 w 779578"/>
                <a:gd name="connsiteY181" fmla="*/ 661131 h 126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779578" h="1260955">
                  <a:moveTo>
                    <a:pt x="115122" y="661131"/>
                  </a:moveTo>
                  <a:cubicBezTo>
                    <a:pt x="99772" y="662227"/>
                    <a:pt x="84053" y="660896"/>
                    <a:pt x="69073" y="664420"/>
                  </a:cubicBezTo>
                  <a:cubicBezTo>
                    <a:pt x="64545" y="665485"/>
                    <a:pt x="62184" y="670714"/>
                    <a:pt x="59206" y="674287"/>
                  </a:cubicBezTo>
                  <a:cubicBezTo>
                    <a:pt x="55368" y="678893"/>
                    <a:pt x="44494" y="697876"/>
                    <a:pt x="42760" y="700601"/>
                  </a:cubicBezTo>
                  <a:cubicBezTo>
                    <a:pt x="38515" y="707271"/>
                    <a:pt x="33989" y="713758"/>
                    <a:pt x="29603" y="720336"/>
                  </a:cubicBezTo>
                  <a:cubicBezTo>
                    <a:pt x="21642" y="744221"/>
                    <a:pt x="33040" y="713491"/>
                    <a:pt x="16446" y="743361"/>
                  </a:cubicBezTo>
                  <a:cubicBezTo>
                    <a:pt x="13579" y="748522"/>
                    <a:pt x="12061" y="754325"/>
                    <a:pt x="9868" y="759807"/>
                  </a:cubicBezTo>
                  <a:cubicBezTo>
                    <a:pt x="8771" y="767482"/>
                    <a:pt x="7434" y="775126"/>
                    <a:pt x="6578" y="782831"/>
                  </a:cubicBezTo>
                  <a:cubicBezTo>
                    <a:pt x="883" y="834079"/>
                    <a:pt x="6541" y="802753"/>
                    <a:pt x="0" y="835459"/>
                  </a:cubicBezTo>
                  <a:cubicBezTo>
                    <a:pt x="1096" y="856291"/>
                    <a:pt x="1626" y="877160"/>
                    <a:pt x="3289" y="897954"/>
                  </a:cubicBezTo>
                  <a:cubicBezTo>
                    <a:pt x="3821" y="904602"/>
                    <a:pt x="5330" y="911138"/>
                    <a:pt x="6578" y="917689"/>
                  </a:cubicBezTo>
                  <a:cubicBezTo>
                    <a:pt x="9716" y="934164"/>
                    <a:pt x="14366" y="950385"/>
                    <a:pt x="16446" y="967027"/>
                  </a:cubicBezTo>
                  <a:cubicBezTo>
                    <a:pt x="19966" y="995191"/>
                    <a:pt x="23673" y="1030659"/>
                    <a:pt x="29603" y="1059125"/>
                  </a:cubicBezTo>
                  <a:cubicBezTo>
                    <a:pt x="32369" y="1072401"/>
                    <a:pt x="36181" y="1085438"/>
                    <a:pt x="39470" y="1098595"/>
                  </a:cubicBezTo>
                  <a:cubicBezTo>
                    <a:pt x="40567" y="1119427"/>
                    <a:pt x="40275" y="1140378"/>
                    <a:pt x="42760" y="1161090"/>
                  </a:cubicBezTo>
                  <a:cubicBezTo>
                    <a:pt x="43586" y="1167975"/>
                    <a:pt x="47779" y="1174069"/>
                    <a:pt x="49338" y="1180826"/>
                  </a:cubicBezTo>
                  <a:cubicBezTo>
                    <a:pt x="51081" y="1188380"/>
                    <a:pt x="51531" y="1196175"/>
                    <a:pt x="52627" y="1203850"/>
                  </a:cubicBezTo>
                  <a:cubicBezTo>
                    <a:pt x="53723" y="1222489"/>
                    <a:pt x="51387" y="1241653"/>
                    <a:pt x="55916" y="1259767"/>
                  </a:cubicBezTo>
                  <a:cubicBezTo>
                    <a:pt x="56757" y="1263131"/>
                    <a:pt x="62962" y="1258492"/>
                    <a:pt x="65784" y="1256477"/>
                  </a:cubicBezTo>
                  <a:cubicBezTo>
                    <a:pt x="70831" y="1252872"/>
                    <a:pt x="73623" y="1246512"/>
                    <a:pt x="78941" y="1243321"/>
                  </a:cubicBezTo>
                  <a:cubicBezTo>
                    <a:pt x="84887" y="1239753"/>
                    <a:pt x="92906" y="1240588"/>
                    <a:pt x="98676" y="1236742"/>
                  </a:cubicBezTo>
                  <a:cubicBezTo>
                    <a:pt x="101965" y="1234549"/>
                    <a:pt x="104932" y="1231770"/>
                    <a:pt x="108544" y="1230164"/>
                  </a:cubicBezTo>
                  <a:cubicBezTo>
                    <a:pt x="114881" y="1227348"/>
                    <a:pt x="121701" y="1225778"/>
                    <a:pt x="128279" y="1223585"/>
                  </a:cubicBezTo>
                  <a:lnTo>
                    <a:pt x="138147" y="1220296"/>
                  </a:lnTo>
                  <a:cubicBezTo>
                    <a:pt x="144725" y="1215910"/>
                    <a:pt x="150971" y="1210979"/>
                    <a:pt x="157882" y="1207139"/>
                  </a:cubicBezTo>
                  <a:cubicBezTo>
                    <a:pt x="190940" y="1188773"/>
                    <a:pt x="178093" y="1196955"/>
                    <a:pt x="197352" y="1184115"/>
                  </a:cubicBezTo>
                  <a:lnTo>
                    <a:pt x="210509" y="1144644"/>
                  </a:lnTo>
                  <a:cubicBezTo>
                    <a:pt x="213433" y="1135872"/>
                    <a:pt x="214957" y="1129751"/>
                    <a:pt x="220377" y="1121620"/>
                  </a:cubicBezTo>
                  <a:cubicBezTo>
                    <a:pt x="222097" y="1119040"/>
                    <a:pt x="225235" y="1117621"/>
                    <a:pt x="226955" y="1115041"/>
                  </a:cubicBezTo>
                  <a:cubicBezTo>
                    <a:pt x="245939" y="1086566"/>
                    <a:pt x="219465" y="1117453"/>
                    <a:pt x="243401" y="1088728"/>
                  </a:cubicBezTo>
                  <a:cubicBezTo>
                    <a:pt x="245386" y="1086345"/>
                    <a:pt x="247321" y="1083745"/>
                    <a:pt x="249980" y="1082149"/>
                  </a:cubicBezTo>
                  <a:cubicBezTo>
                    <a:pt x="252953" y="1080365"/>
                    <a:pt x="256558" y="1079956"/>
                    <a:pt x="259847" y="1078860"/>
                  </a:cubicBezTo>
                  <a:cubicBezTo>
                    <a:pt x="267921" y="1070787"/>
                    <a:pt x="264553" y="1072194"/>
                    <a:pt x="276293" y="1068992"/>
                  </a:cubicBezTo>
                  <a:cubicBezTo>
                    <a:pt x="285016" y="1066613"/>
                    <a:pt x="302607" y="1062414"/>
                    <a:pt x="302607" y="1062414"/>
                  </a:cubicBezTo>
                  <a:cubicBezTo>
                    <a:pt x="340981" y="1063510"/>
                    <a:pt x="379497" y="1062227"/>
                    <a:pt x="417729" y="1065703"/>
                  </a:cubicBezTo>
                  <a:cubicBezTo>
                    <a:pt x="420817" y="1065984"/>
                    <a:pt x="414210" y="1071772"/>
                    <a:pt x="411151" y="1072282"/>
                  </a:cubicBezTo>
                  <a:cubicBezTo>
                    <a:pt x="406692" y="1073025"/>
                    <a:pt x="402380" y="1070089"/>
                    <a:pt x="397994" y="1068992"/>
                  </a:cubicBezTo>
                  <a:cubicBezTo>
                    <a:pt x="399090" y="1063510"/>
                    <a:pt x="399927" y="1057970"/>
                    <a:pt x="401283" y="1052546"/>
                  </a:cubicBezTo>
                  <a:cubicBezTo>
                    <a:pt x="403790" y="1042520"/>
                    <a:pt x="408815" y="1041468"/>
                    <a:pt x="397994" y="1032811"/>
                  </a:cubicBezTo>
                  <a:cubicBezTo>
                    <a:pt x="395287" y="1030645"/>
                    <a:pt x="391416" y="1030618"/>
                    <a:pt x="388127" y="1029522"/>
                  </a:cubicBezTo>
                  <a:cubicBezTo>
                    <a:pt x="389223" y="1026233"/>
                    <a:pt x="392096" y="1023054"/>
                    <a:pt x="391416" y="1019654"/>
                  </a:cubicBezTo>
                  <a:cubicBezTo>
                    <a:pt x="390126" y="1013205"/>
                    <a:pt x="379125" y="1011172"/>
                    <a:pt x="374970" y="1009787"/>
                  </a:cubicBezTo>
                  <a:cubicBezTo>
                    <a:pt x="361833" y="996650"/>
                    <a:pt x="356311" y="994476"/>
                    <a:pt x="371680" y="963738"/>
                  </a:cubicBezTo>
                  <a:cubicBezTo>
                    <a:pt x="374781" y="957536"/>
                    <a:pt x="384837" y="959352"/>
                    <a:pt x="391416" y="957159"/>
                  </a:cubicBezTo>
                  <a:lnTo>
                    <a:pt x="401283" y="953870"/>
                  </a:lnTo>
                  <a:cubicBezTo>
                    <a:pt x="402380" y="950581"/>
                    <a:pt x="405861" y="947222"/>
                    <a:pt x="404573" y="944003"/>
                  </a:cubicBezTo>
                  <a:cubicBezTo>
                    <a:pt x="402167" y="937988"/>
                    <a:pt x="375248" y="930939"/>
                    <a:pt x="374970" y="930846"/>
                  </a:cubicBezTo>
                  <a:cubicBezTo>
                    <a:pt x="348783" y="913389"/>
                    <a:pt x="363061" y="918807"/>
                    <a:pt x="332210" y="914400"/>
                  </a:cubicBezTo>
                  <a:cubicBezTo>
                    <a:pt x="348087" y="890584"/>
                    <a:pt x="341831" y="901736"/>
                    <a:pt x="351945" y="881508"/>
                  </a:cubicBezTo>
                  <a:cubicBezTo>
                    <a:pt x="353041" y="865062"/>
                    <a:pt x="351236" y="848160"/>
                    <a:pt x="355234" y="832169"/>
                  </a:cubicBezTo>
                  <a:cubicBezTo>
                    <a:pt x="356075" y="828805"/>
                    <a:pt x="362936" y="831587"/>
                    <a:pt x="365102" y="828880"/>
                  </a:cubicBezTo>
                  <a:cubicBezTo>
                    <a:pt x="376501" y="814631"/>
                    <a:pt x="394705" y="782831"/>
                    <a:pt x="394705" y="782831"/>
                  </a:cubicBezTo>
                  <a:cubicBezTo>
                    <a:pt x="391416" y="780638"/>
                    <a:pt x="388587" y="777503"/>
                    <a:pt x="384837" y="776253"/>
                  </a:cubicBezTo>
                  <a:cubicBezTo>
                    <a:pt x="378510" y="774144"/>
                    <a:pt x="370892" y="776273"/>
                    <a:pt x="365102" y="772964"/>
                  </a:cubicBezTo>
                  <a:cubicBezTo>
                    <a:pt x="362092" y="771244"/>
                    <a:pt x="362909" y="766385"/>
                    <a:pt x="361813" y="763096"/>
                  </a:cubicBezTo>
                  <a:cubicBezTo>
                    <a:pt x="360717" y="745554"/>
                    <a:pt x="360191" y="727966"/>
                    <a:pt x="358524" y="710469"/>
                  </a:cubicBezTo>
                  <a:cubicBezTo>
                    <a:pt x="357994" y="704904"/>
                    <a:pt x="355234" y="699614"/>
                    <a:pt x="355234" y="694023"/>
                  </a:cubicBezTo>
                  <a:cubicBezTo>
                    <a:pt x="355234" y="688432"/>
                    <a:pt x="355423" y="682229"/>
                    <a:pt x="358524" y="677577"/>
                  </a:cubicBezTo>
                  <a:cubicBezTo>
                    <a:pt x="360447" y="674692"/>
                    <a:pt x="364991" y="674967"/>
                    <a:pt x="368391" y="674287"/>
                  </a:cubicBezTo>
                  <a:cubicBezTo>
                    <a:pt x="375993" y="672766"/>
                    <a:pt x="383741" y="672094"/>
                    <a:pt x="391416" y="670998"/>
                  </a:cubicBezTo>
                  <a:cubicBezTo>
                    <a:pt x="397994" y="668805"/>
                    <a:pt x="406248" y="669324"/>
                    <a:pt x="411151" y="664420"/>
                  </a:cubicBezTo>
                  <a:cubicBezTo>
                    <a:pt x="413344" y="662227"/>
                    <a:pt x="415248" y="659702"/>
                    <a:pt x="417729" y="657841"/>
                  </a:cubicBezTo>
                  <a:cubicBezTo>
                    <a:pt x="424054" y="653097"/>
                    <a:pt x="431874" y="650276"/>
                    <a:pt x="437465" y="644685"/>
                  </a:cubicBezTo>
                  <a:lnTo>
                    <a:pt x="460489" y="621660"/>
                  </a:lnTo>
                  <a:lnTo>
                    <a:pt x="473646" y="608503"/>
                  </a:lnTo>
                  <a:lnTo>
                    <a:pt x="486803" y="588768"/>
                  </a:lnTo>
                  <a:cubicBezTo>
                    <a:pt x="495071" y="563963"/>
                    <a:pt x="488726" y="593578"/>
                    <a:pt x="480224" y="572322"/>
                  </a:cubicBezTo>
                  <a:cubicBezTo>
                    <a:pt x="478522" y="568067"/>
                    <a:pt x="488707" y="554665"/>
                    <a:pt x="490092" y="552587"/>
                  </a:cubicBezTo>
                  <a:cubicBezTo>
                    <a:pt x="488996" y="549298"/>
                    <a:pt x="488587" y="545692"/>
                    <a:pt x="486803" y="542719"/>
                  </a:cubicBezTo>
                  <a:cubicBezTo>
                    <a:pt x="485207" y="540060"/>
                    <a:pt x="481205" y="539083"/>
                    <a:pt x="480224" y="536141"/>
                  </a:cubicBezTo>
                  <a:cubicBezTo>
                    <a:pt x="477772" y="528786"/>
                    <a:pt x="478678" y="520670"/>
                    <a:pt x="476935" y="513116"/>
                  </a:cubicBezTo>
                  <a:cubicBezTo>
                    <a:pt x="476456" y="511038"/>
                    <a:pt x="472095" y="489071"/>
                    <a:pt x="463778" y="486803"/>
                  </a:cubicBezTo>
                  <a:cubicBezTo>
                    <a:pt x="454199" y="484191"/>
                    <a:pt x="444043" y="484610"/>
                    <a:pt x="434175" y="483513"/>
                  </a:cubicBezTo>
                  <a:cubicBezTo>
                    <a:pt x="430886" y="482417"/>
                    <a:pt x="427409" y="481774"/>
                    <a:pt x="424308" y="480224"/>
                  </a:cubicBezTo>
                  <a:cubicBezTo>
                    <a:pt x="420772" y="478456"/>
                    <a:pt x="418141" y="475034"/>
                    <a:pt x="414440" y="473646"/>
                  </a:cubicBezTo>
                  <a:cubicBezTo>
                    <a:pt x="409205" y="471683"/>
                    <a:pt x="403441" y="471614"/>
                    <a:pt x="397994" y="470357"/>
                  </a:cubicBezTo>
                  <a:cubicBezTo>
                    <a:pt x="389184" y="468324"/>
                    <a:pt x="380451" y="465971"/>
                    <a:pt x="371680" y="463778"/>
                  </a:cubicBezTo>
                  <a:cubicBezTo>
                    <a:pt x="367295" y="462682"/>
                    <a:pt x="363017" y="460988"/>
                    <a:pt x="358524" y="460489"/>
                  </a:cubicBezTo>
                  <a:lnTo>
                    <a:pt x="328921" y="457200"/>
                  </a:lnTo>
                  <a:cubicBezTo>
                    <a:pt x="326728" y="455007"/>
                    <a:pt x="322684" y="453703"/>
                    <a:pt x="322342" y="450621"/>
                  </a:cubicBezTo>
                  <a:cubicBezTo>
                    <a:pt x="319711" y="426939"/>
                    <a:pt x="327168" y="426062"/>
                    <a:pt x="342078" y="411151"/>
                  </a:cubicBezTo>
                  <a:cubicBezTo>
                    <a:pt x="348199" y="405029"/>
                    <a:pt x="350221" y="402145"/>
                    <a:pt x="358524" y="397994"/>
                  </a:cubicBezTo>
                  <a:cubicBezTo>
                    <a:pt x="361625" y="396444"/>
                    <a:pt x="365102" y="395801"/>
                    <a:pt x="368391" y="394705"/>
                  </a:cubicBezTo>
                  <a:cubicBezTo>
                    <a:pt x="373859" y="389237"/>
                    <a:pt x="378229" y="385728"/>
                    <a:pt x="381548" y="378259"/>
                  </a:cubicBezTo>
                  <a:cubicBezTo>
                    <a:pt x="384364" y="371922"/>
                    <a:pt x="383224" y="363426"/>
                    <a:pt x="388127" y="358523"/>
                  </a:cubicBezTo>
                  <a:cubicBezTo>
                    <a:pt x="391416" y="355234"/>
                    <a:pt x="394124" y="351236"/>
                    <a:pt x="397994" y="348656"/>
                  </a:cubicBezTo>
                  <a:cubicBezTo>
                    <a:pt x="400949" y="346686"/>
                    <a:pt x="419104" y="342624"/>
                    <a:pt x="421019" y="342077"/>
                  </a:cubicBezTo>
                  <a:cubicBezTo>
                    <a:pt x="444608" y="335337"/>
                    <a:pt x="413911" y="342183"/>
                    <a:pt x="447332" y="335499"/>
                  </a:cubicBezTo>
                  <a:lnTo>
                    <a:pt x="496670" y="338788"/>
                  </a:lnTo>
                  <a:cubicBezTo>
                    <a:pt x="501905" y="340751"/>
                    <a:pt x="496007" y="351281"/>
                    <a:pt x="499960" y="355234"/>
                  </a:cubicBezTo>
                  <a:cubicBezTo>
                    <a:pt x="503913" y="359187"/>
                    <a:pt x="510982" y="357167"/>
                    <a:pt x="516406" y="358523"/>
                  </a:cubicBezTo>
                  <a:cubicBezTo>
                    <a:pt x="519769" y="359364"/>
                    <a:pt x="522984" y="360716"/>
                    <a:pt x="526273" y="361813"/>
                  </a:cubicBezTo>
                  <a:cubicBezTo>
                    <a:pt x="528948" y="369839"/>
                    <a:pt x="529764" y="375172"/>
                    <a:pt x="536141" y="381548"/>
                  </a:cubicBezTo>
                  <a:cubicBezTo>
                    <a:pt x="538936" y="384343"/>
                    <a:pt x="542720" y="385933"/>
                    <a:pt x="546009" y="388126"/>
                  </a:cubicBezTo>
                  <a:cubicBezTo>
                    <a:pt x="558069" y="387030"/>
                    <a:pt x="570349" y="387374"/>
                    <a:pt x="582190" y="384837"/>
                  </a:cubicBezTo>
                  <a:cubicBezTo>
                    <a:pt x="586055" y="384009"/>
                    <a:pt x="588144" y="378818"/>
                    <a:pt x="592057" y="378259"/>
                  </a:cubicBezTo>
                  <a:cubicBezTo>
                    <a:pt x="596532" y="377620"/>
                    <a:pt x="601017" y="379869"/>
                    <a:pt x="605214" y="381548"/>
                  </a:cubicBezTo>
                  <a:cubicBezTo>
                    <a:pt x="676745" y="410160"/>
                    <a:pt x="620403" y="390996"/>
                    <a:pt x="651263" y="401283"/>
                  </a:cubicBezTo>
                  <a:cubicBezTo>
                    <a:pt x="654552" y="400187"/>
                    <a:pt x="658246" y="399917"/>
                    <a:pt x="661131" y="397994"/>
                  </a:cubicBezTo>
                  <a:cubicBezTo>
                    <a:pt x="685189" y="381955"/>
                    <a:pt x="652508" y="391693"/>
                    <a:pt x="690734" y="374969"/>
                  </a:cubicBezTo>
                  <a:cubicBezTo>
                    <a:pt x="746983" y="350361"/>
                    <a:pt x="727429" y="362565"/>
                    <a:pt x="753229" y="345367"/>
                  </a:cubicBezTo>
                  <a:cubicBezTo>
                    <a:pt x="749940" y="344270"/>
                    <a:pt x="746725" y="342918"/>
                    <a:pt x="743361" y="342077"/>
                  </a:cubicBezTo>
                  <a:cubicBezTo>
                    <a:pt x="737937" y="340721"/>
                    <a:pt x="729117" y="343926"/>
                    <a:pt x="726915" y="338788"/>
                  </a:cubicBezTo>
                  <a:cubicBezTo>
                    <a:pt x="724183" y="332415"/>
                    <a:pt x="730826" y="325454"/>
                    <a:pt x="733493" y="319053"/>
                  </a:cubicBezTo>
                  <a:cubicBezTo>
                    <a:pt x="752521" y="273385"/>
                    <a:pt x="737448" y="317059"/>
                    <a:pt x="746650" y="289450"/>
                  </a:cubicBezTo>
                  <a:cubicBezTo>
                    <a:pt x="745554" y="286161"/>
                    <a:pt x="745813" y="282034"/>
                    <a:pt x="743361" y="279582"/>
                  </a:cubicBezTo>
                  <a:cubicBezTo>
                    <a:pt x="740909" y="277130"/>
                    <a:pt x="734827" y="279494"/>
                    <a:pt x="733493" y="276293"/>
                  </a:cubicBezTo>
                  <a:cubicBezTo>
                    <a:pt x="715496" y="233102"/>
                    <a:pt x="741598" y="245006"/>
                    <a:pt x="717047" y="236823"/>
                  </a:cubicBezTo>
                  <a:cubicBezTo>
                    <a:pt x="715951" y="233534"/>
                    <a:pt x="712392" y="230142"/>
                    <a:pt x="713758" y="226955"/>
                  </a:cubicBezTo>
                  <a:cubicBezTo>
                    <a:pt x="716201" y="221254"/>
                    <a:pt x="726915" y="213798"/>
                    <a:pt x="726915" y="213798"/>
                  </a:cubicBezTo>
                  <a:cubicBezTo>
                    <a:pt x="734743" y="190313"/>
                    <a:pt x="729646" y="199832"/>
                    <a:pt x="740072" y="184195"/>
                  </a:cubicBezTo>
                  <a:cubicBezTo>
                    <a:pt x="742265" y="176520"/>
                    <a:pt x="744357" y="168816"/>
                    <a:pt x="746650" y="161171"/>
                  </a:cubicBezTo>
                  <a:cubicBezTo>
                    <a:pt x="747646" y="157850"/>
                    <a:pt x="749319" y="154714"/>
                    <a:pt x="749939" y="151303"/>
                  </a:cubicBezTo>
                  <a:cubicBezTo>
                    <a:pt x="751520" y="142606"/>
                    <a:pt x="751648" y="133687"/>
                    <a:pt x="753229" y="124990"/>
                  </a:cubicBezTo>
                  <a:cubicBezTo>
                    <a:pt x="753849" y="121579"/>
                    <a:pt x="754066" y="117574"/>
                    <a:pt x="756518" y="115122"/>
                  </a:cubicBezTo>
                  <a:cubicBezTo>
                    <a:pt x="759985" y="111655"/>
                    <a:pt x="765289" y="110737"/>
                    <a:pt x="769675" y="108544"/>
                  </a:cubicBezTo>
                  <a:cubicBezTo>
                    <a:pt x="772964" y="103062"/>
                    <a:pt x="778638" y="98427"/>
                    <a:pt x="779542" y="92098"/>
                  </a:cubicBezTo>
                  <a:cubicBezTo>
                    <a:pt x="780553" y="85018"/>
                    <a:pt x="760250" y="82341"/>
                    <a:pt x="759807" y="82230"/>
                  </a:cubicBezTo>
                  <a:cubicBezTo>
                    <a:pt x="758711" y="78941"/>
                    <a:pt x="759776" y="73547"/>
                    <a:pt x="756518" y="72362"/>
                  </a:cubicBezTo>
                  <a:cubicBezTo>
                    <a:pt x="746163" y="68596"/>
                    <a:pt x="730997" y="77263"/>
                    <a:pt x="723626" y="69073"/>
                  </a:cubicBezTo>
                  <a:cubicBezTo>
                    <a:pt x="716984" y="61693"/>
                    <a:pt x="725819" y="49338"/>
                    <a:pt x="726915" y="39470"/>
                  </a:cubicBezTo>
                  <a:cubicBezTo>
                    <a:pt x="725819" y="32892"/>
                    <a:pt x="724934" y="26275"/>
                    <a:pt x="723626" y="19735"/>
                  </a:cubicBezTo>
                  <a:cubicBezTo>
                    <a:pt x="722739" y="15302"/>
                    <a:pt x="723769" y="9520"/>
                    <a:pt x="720337" y="6578"/>
                  </a:cubicBezTo>
                  <a:cubicBezTo>
                    <a:pt x="715072" y="2065"/>
                    <a:pt x="700601" y="0"/>
                    <a:pt x="700601" y="0"/>
                  </a:cubicBezTo>
                  <a:lnTo>
                    <a:pt x="680866" y="6578"/>
                  </a:lnTo>
                  <a:lnTo>
                    <a:pt x="670998" y="9867"/>
                  </a:lnTo>
                  <a:cubicBezTo>
                    <a:pt x="669902" y="13156"/>
                    <a:pt x="668661" y="16401"/>
                    <a:pt x="667709" y="19735"/>
                  </a:cubicBezTo>
                  <a:cubicBezTo>
                    <a:pt x="666467" y="24082"/>
                    <a:pt x="666663" y="28967"/>
                    <a:pt x="664420" y="32892"/>
                  </a:cubicBezTo>
                  <a:cubicBezTo>
                    <a:pt x="662112" y="36931"/>
                    <a:pt x="658422" y="40179"/>
                    <a:pt x="654552" y="42759"/>
                  </a:cubicBezTo>
                  <a:cubicBezTo>
                    <a:pt x="651667" y="44682"/>
                    <a:pt x="647974" y="44952"/>
                    <a:pt x="644685" y="46049"/>
                  </a:cubicBezTo>
                  <a:cubicBezTo>
                    <a:pt x="634817" y="44952"/>
                    <a:pt x="624413" y="46152"/>
                    <a:pt x="615082" y="42759"/>
                  </a:cubicBezTo>
                  <a:cubicBezTo>
                    <a:pt x="611367" y="41408"/>
                    <a:pt x="612417" y="33451"/>
                    <a:pt x="608504" y="32892"/>
                  </a:cubicBezTo>
                  <a:cubicBezTo>
                    <a:pt x="595434" y="31025"/>
                    <a:pt x="582190" y="35085"/>
                    <a:pt x="569033" y="36181"/>
                  </a:cubicBezTo>
                  <a:cubicBezTo>
                    <a:pt x="548787" y="66554"/>
                    <a:pt x="574624" y="29193"/>
                    <a:pt x="555876" y="52627"/>
                  </a:cubicBezTo>
                  <a:cubicBezTo>
                    <a:pt x="553406" y="55714"/>
                    <a:pt x="552587" y="60302"/>
                    <a:pt x="549298" y="62495"/>
                  </a:cubicBezTo>
                  <a:cubicBezTo>
                    <a:pt x="545537" y="65003"/>
                    <a:pt x="540471" y="64485"/>
                    <a:pt x="536141" y="65784"/>
                  </a:cubicBezTo>
                  <a:cubicBezTo>
                    <a:pt x="529499" y="67776"/>
                    <a:pt x="523133" y="70680"/>
                    <a:pt x="516406" y="72362"/>
                  </a:cubicBezTo>
                  <a:cubicBezTo>
                    <a:pt x="512185" y="73417"/>
                    <a:pt x="498104" y="76579"/>
                    <a:pt x="493381" y="78941"/>
                  </a:cubicBezTo>
                  <a:cubicBezTo>
                    <a:pt x="489845" y="80709"/>
                    <a:pt x="486803" y="83326"/>
                    <a:pt x="483514" y="85519"/>
                  </a:cubicBezTo>
                  <a:cubicBezTo>
                    <a:pt x="480225" y="91001"/>
                    <a:pt x="477362" y="96763"/>
                    <a:pt x="473646" y="101965"/>
                  </a:cubicBezTo>
                  <a:cubicBezTo>
                    <a:pt x="471844" y="104489"/>
                    <a:pt x="469005" y="106122"/>
                    <a:pt x="467068" y="108544"/>
                  </a:cubicBezTo>
                  <a:cubicBezTo>
                    <a:pt x="464599" y="111631"/>
                    <a:pt x="462682" y="115122"/>
                    <a:pt x="460489" y="118411"/>
                  </a:cubicBezTo>
                  <a:cubicBezTo>
                    <a:pt x="459393" y="124989"/>
                    <a:pt x="462593" y="134223"/>
                    <a:pt x="457200" y="138146"/>
                  </a:cubicBezTo>
                  <a:cubicBezTo>
                    <a:pt x="448157" y="144723"/>
                    <a:pt x="424308" y="144725"/>
                    <a:pt x="424308" y="144725"/>
                  </a:cubicBezTo>
                  <a:cubicBezTo>
                    <a:pt x="422115" y="146918"/>
                    <a:pt x="418951" y="148453"/>
                    <a:pt x="417729" y="151303"/>
                  </a:cubicBezTo>
                  <a:cubicBezTo>
                    <a:pt x="408285" y="173338"/>
                    <a:pt x="421345" y="161886"/>
                    <a:pt x="407862" y="177617"/>
                  </a:cubicBezTo>
                  <a:cubicBezTo>
                    <a:pt x="403826" y="182326"/>
                    <a:pt x="394705" y="190774"/>
                    <a:pt x="394705" y="190774"/>
                  </a:cubicBezTo>
                  <a:cubicBezTo>
                    <a:pt x="384837" y="189678"/>
                    <a:pt x="374681" y="190097"/>
                    <a:pt x="365102" y="187485"/>
                  </a:cubicBezTo>
                  <a:cubicBezTo>
                    <a:pt x="362110" y="186669"/>
                    <a:pt x="361183" y="182502"/>
                    <a:pt x="358524" y="180906"/>
                  </a:cubicBezTo>
                  <a:cubicBezTo>
                    <a:pt x="355551" y="179122"/>
                    <a:pt x="351945" y="178713"/>
                    <a:pt x="348656" y="177617"/>
                  </a:cubicBezTo>
                  <a:cubicBezTo>
                    <a:pt x="338788" y="178713"/>
                    <a:pt x="328632" y="178294"/>
                    <a:pt x="319053" y="180906"/>
                  </a:cubicBezTo>
                  <a:cubicBezTo>
                    <a:pt x="316061" y="181722"/>
                    <a:pt x="314897" y="185548"/>
                    <a:pt x="312475" y="187485"/>
                  </a:cubicBezTo>
                  <a:cubicBezTo>
                    <a:pt x="309388" y="189955"/>
                    <a:pt x="305896" y="191870"/>
                    <a:pt x="302607" y="194063"/>
                  </a:cubicBezTo>
                  <a:cubicBezTo>
                    <a:pt x="300414" y="197352"/>
                    <a:pt x="298824" y="201136"/>
                    <a:pt x="296029" y="203931"/>
                  </a:cubicBezTo>
                  <a:cubicBezTo>
                    <a:pt x="270148" y="229812"/>
                    <a:pt x="303245" y="188035"/>
                    <a:pt x="276293" y="220377"/>
                  </a:cubicBezTo>
                  <a:cubicBezTo>
                    <a:pt x="273762" y="223414"/>
                    <a:pt x="272184" y="227157"/>
                    <a:pt x="269715" y="230244"/>
                  </a:cubicBezTo>
                  <a:cubicBezTo>
                    <a:pt x="267778" y="232666"/>
                    <a:pt x="265074" y="234401"/>
                    <a:pt x="263137" y="236823"/>
                  </a:cubicBezTo>
                  <a:cubicBezTo>
                    <a:pt x="256027" y="245711"/>
                    <a:pt x="251722" y="256362"/>
                    <a:pt x="246691" y="266426"/>
                  </a:cubicBezTo>
                  <a:cubicBezTo>
                    <a:pt x="249775" y="278764"/>
                    <a:pt x="253412" y="285877"/>
                    <a:pt x="246691" y="299318"/>
                  </a:cubicBezTo>
                  <a:cubicBezTo>
                    <a:pt x="244141" y="304419"/>
                    <a:pt x="231625" y="307629"/>
                    <a:pt x="226955" y="309185"/>
                  </a:cubicBezTo>
                  <a:cubicBezTo>
                    <a:pt x="223666" y="311378"/>
                    <a:pt x="219691" y="312789"/>
                    <a:pt x="217088" y="315764"/>
                  </a:cubicBezTo>
                  <a:cubicBezTo>
                    <a:pt x="204907" y="329686"/>
                    <a:pt x="205160" y="331813"/>
                    <a:pt x="200642" y="345367"/>
                  </a:cubicBezTo>
                  <a:cubicBezTo>
                    <a:pt x="203762" y="395297"/>
                    <a:pt x="188342" y="392252"/>
                    <a:pt x="217088" y="404572"/>
                  </a:cubicBezTo>
                  <a:cubicBezTo>
                    <a:pt x="220275" y="405938"/>
                    <a:pt x="223666" y="406765"/>
                    <a:pt x="226955" y="407862"/>
                  </a:cubicBezTo>
                  <a:cubicBezTo>
                    <a:pt x="227202" y="409344"/>
                    <a:pt x="230014" y="432536"/>
                    <a:pt x="233534" y="437464"/>
                  </a:cubicBezTo>
                  <a:cubicBezTo>
                    <a:pt x="237139" y="442511"/>
                    <a:pt x="246691" y="450621"/>
                    <a:pt x="246691" y="450621"/>
                  </a:cubicBezTo>
                  <a:cubicBezTo>
                    <a:pt x="247787" y="453910"/>
                    <a:pt x="248430" y="457388"/>
                    <a:pt x="249980" y="460489"/>
                  </a:cubicBezTo>
                  <a:cubicBezTo>
                    <a:pt x="262733" y="485997"/>
                    <a:pt x="251579" y="455420"/>
                    <a:pt x="259847" y="480224"/>
                  </a:cubicBezTo>
                  <a:cubicBezTo>
                    <a:pt x="258751" y="487899"/>
                    <a:pt x="260667" y="496675"/>
                    <a:pt x="256558" y="503249"/>
                  </a:cubicBezTo>
                  <a:cubicBezTo>
                    <a:pt x="254162" y="507082"/>
                    <a:pt x="247556" y="504757"/>
                    <a:pt x="243401" y="506538"/>
                  </a:cubicBezTo>
                  <a:cubicBezTo>
                    <a:pt x="239768" y="508095"/>
                    <a:pt x="236823" y="510923"/>
                    <a:pt x="233534" y="513116"/>
                  </a:cubicBezTo>
                  <a:cubicBezTo>
                    <a:pt x="220797" y="532220"/>
                    <a:pt x="224881" y="521621"/>
                    <a:pt x="230245" y="559165"/>
                  </a:cubicBezTo>
                  <a:cubicBezTo>
                    <a:pt x="230735" y="562597"/>
                    <a:pt x="231082" y="566581"/>
                    <a:pt x="233534" y="569033"/>
                  </a:cubicBezTo>
                  <a:cubicBezTo>
                    <a:pt x="238055" y="573554"/>
                    <a:pt x="244934" y="574975"/>
                    <a:pt x="249980" y="578900"/>
                  </a:cubicBezTo>
                  <a:cubicBezTo>
                    <a:pt x="254876" y="582708"/>
                    <a:pt x="263137" y="592057"/>
                    <a:pt x="263137" y="592057"/>
                  </a:cubicBezTo>
                  <a:cubicBezTo>
                    <a:pt x="261322" y="601128"/>
                    <a:pt x="258668" y="625245"/>
                    <a:pt x="246691" y="628239"/>
                  </a:cubicBezTo>
                  <a:lnTo>
                    <a:pt x="233534" y="631528"/>
                  </a:lnTo>
                  <a:cubicBezTo>
                    <a:pt x="229148" y="634817"/>
                    <a:pt x="225617" y="639783"/>
                    <a:pt x="220377" y="641395"/>
                  </a:cubicBezTo>
                  <a:cubicBezTo>
                    <a:pt x="210888" y="644315"/>
                    <a:pt x="200510" y="642738"/>
                    <a:pt x="190774" y="644685"/>
                  </a:cubicBezTo>
                  <a:cubicBezTo>
                    <a:pt x="183975" y="646045"/>
                    <a:pt x="177617" y="649070"/>
                    <a:pt x="171039" y="651263"/>
                  </a:cubicBezTo>
                  <a:lnTo>
                    <a:pt x="151304" y="657841"/>
                  </a:lnTo>
                  <a:lnTo>
                    <a:pt x="115122" y="661131"/>
                  </a:ln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sp>
          <p:nvSpPr>
            <p:cNvPr id="30" name="Freihandform 29"/>
            <p:cNvSpPr/>
            <p:nvPr/>
          </p:nvSpPr>
          <p:spPr>
            <a:xfrm>
              <a:off x="2674127" y="1161090"/>
              <a:ext cx="1723750" cy="1161091"/>
            </a:xfrm>
            <a:custGeom>
              <a:avLst/>
              <a:gdLst>
                <a:gd name="connsiteX0" fmla="*/ 1651183 w 1723750"/>
                <a:gd name="connsiteY0" fmla="*/ 1118331 h 1161091"/>
                <a:gd name="connsiteX1" fmla="*/ 1657761 w 1723750"/>
                <a:gd name="connsiteY1" fmla="*/ 1101885 h 1161091"/>
                <a:gd name="connsiteX2" fmla="*/ 1661050 w 1723750"/>
                <a:gd name="connsiteY2" fmla="*/ 1092018 h 1161091"/>
                <a:gd name="connsiteX3" fmla="*/ 1657761 w 1723750"/>
                <a:gd name="connsiteY3" fmla="*/ 1078861 h 1161091"/>
                <a:gd name="connsiteX4" fmla="*/ 1651183 w 1723750"/>
                <a:gd name="connsiteY4" fmla="*/ 1072282 h 1161091"/>
                <a:gd name="connsiteX5" fmla="*/ 1644604 w 1723750"/>
                <a:gd name="connsiteY5" fmla="*/ 1062415 h 1161091"/>
                <a:gd name="connsiteX6" fmla="*/ 1631447 w 1723750"/>
                <a:gd name="connsiteY6" fmla="*/ 1049258 h 1161091"/>
                <a:gd name="connsiteX7" fmla="*/ 1628158 w 1723750"/>
                <a:gd name="connsiteY7" fmla="*/ 1039390 h 1161091"/>
                <a:gd name="connsiteX8" fmla="*/ 1621580 w 1723750"/>
                <a:gd name="connsiteY8" fmla="*/ 990052 h 1161091"/>
                <a:gd name="connsiteX9" fmla="*/ 1631447 w 1723750"/>
                <a:gd name="connsiteY9" fmla="*/ 953871 h 1161091"/>
                <a:gd name="connsiteX10" fmla="*/ 1644604 w 1723750"/>
                <a:gd name="connsiteY10" fmla="*/ 950582 h 1161091"/>
                <a:gd name="connsiteX11" fmla="*/ 1631447 w 1723750"/>
                <a:gd name="connsiteY11" fmla="*/ 901243 h 1161091"/>
                <a:gd name="connsiteX12" fmla="*/ 1621580 w 1723750"/>
                <a:gd name="connsiteY12" fmla="*/ 894665 h 1161091"/>
                <a:gd name="connsiteX13" fmla="*/ 1624869 w 1723750"/>
                <a:gd name="connsiteY13" fmla="*/ 858484 h 1161091"/>
                <a:gd name="connsiteX14" fmla="*/ 1634736 w 1723750"/>
                <a:gd name="connsiteY14" fmla="*/ 855195 h 1161091"/>
                <a:gd name="connsiteX15" fmla="*/ 1647893 w 1723750"/>
                <a:gd name="connsiteY15" fmla="*/ 838748 h 1161091"/>
                <a:gd name="connsiteX16" fmla="*/ 1654472 w 1723750"/>
                <a:gd name="connsiteY16" fmla="*/ 832170 h 1161091"/>
                <a:gd name="connsiteX17" fmla="*/ 1670918 w 1723750"/>
                <a:gd name="connsiteY17" fmla="*/ 802567 h 1161091"/>
                <a:gd name="connsiteX18" fmla="*/ 1677496 w 1723750"/>
                <a:gd name="connsiteY18" fmla="*/ 792700 h 1161091"/>
                <a:gd name="connsiteX19" fmla="*/ 1690653 w 1723750"/>
                <a:gd name="connsiteY19" fmla="*/ 766386 h 1161091"/>
                <a:gd name="connsiteX20" fmla="*/ 1693942 w 1723750"/>
                <a:gd name="connsiteY20" fmla="*/ 756518 h 1161091"/>
                <a:gd name="connsiteX21" fmla="*/ 1710388 w 1723750"/>
                <a:gd name="connsiteY21" fmla="*/ 743361 h 1161091"/>
                <a:gd name="connsiteX22" fmla="*/ 1720256 w 1723750"/>
                <a:gd name="connsiteY22" fmla="*/ 713759 h 1161091"/>
                <a:gd name="connsiteX23" fmla="*/ 1710388 w 1723750"/>
                <a:gd name="connsiteY23" fmla="*/ 710469 h 1161091"/>
                <a:gd name="connsiteX24" fmla="*/ 1703810 w 1723750"/>
                <a:gd name="connsiteY24" fmla="*/ 700602 h 1161091"/>
                <a:gd name="connsiteX25" fmla="*/ 1667629 w 1723750"/>
                <a:gd name="connsiteY25" fmla="*/ 690734 h 1161091"/>
                <a:gd name="connsiteX26" fmla="*/ 1664339 w 1723750"/>
                <a:gd name="connsiteY26" fmla="*/ 647974 h 1161091"/>
                <a:gd name="connsiteX27" fmla="*/ 1680785 w 1723750"/>
                <a:gd name="connsiteY27" fmla="*/ 634818 h 1161091"/>
                <a:gd name="connsiteX28" fmla="*/ 1677496 w 1723750"/>
                <a:gd name="connsiteY28" fmla="*/ 615082 h 1161091"/>
                <a:gd name="connsiteX29" fmla="*/ 1661050 w 1723750"/>
                <a:gd name="connsiteY29" fmla="*/ 598636 h 1161091"/>
                <a:gd name="connsiteX30" fmla="*/ 1657761 w 1723750"/>
                <a:gd name="connsiteY30" fmla="*/ 588769 h 1161091"/>
                <a:gd name="connsiteX31" fmla="*/ 1654472 w 1723750"/>
                <a:gd name="connsiteY31" fmla="*/ 549298 h 1161091"/>
                <a:gd name="connsiteX32" fmla="*/ 1641315 w 1723750"/>
                <a:gd name="connsiteY32" fmla="*/ 532852 h 1161091"/>
                <a:gd name="connsiteX33" fmla="*/ 1634736 w 1723750"/>
                <a:gd name="connsiteY33" fmla="*/ 480225 h 1161091"/>
                <a:gd name="connsiteX34" fmla="*/ 1631447 w 1723750"/>
                <a:gd name="connsiteY34" fmla="*/ 470357 h 1161091"/>
                <a:gd name="connsiteX35" fmla="*/ 1621580 w 1723750"/>
                <a:gd name="connsiteY35" fmla="*/ 457200 h 1161091"/>
                <a:gd name="connsiteX36" fmla="*/ 1618290 w 1723750"/>
                <a:gd name="connsiteY36" fmla="*/ 447333 h 1161091"/>
                <a:gd name="connsiteX37" fmla="*/ 1628158 w 1723750"/>
                <a:gd name="connsiteY37" fmla="*/ 417730 h 1161091"/>
                <a:gd name="connsiteX38" fmla="*/ 1638026 w 1723750"/>
                <a:gd name="connsiteY38" fmla="*/ 411151 h 1161091"/>
                <a:gd name="connsiteX39" fmla="*/ 1647893 w 1723750"/>
                <a:gd name="connsiteY39" fmla="*/ 394705 h 1161091"/>
                <a:gd name="connsiteX40" fmla="*/ 1667629 w 1723750"/>
                <a:gd name="connsiteY40" fmla="*/ 388127 h 1161091"/>
                <a:gd name="connsiteX41" fmla="*/ 1677496 w 1723750"/>
                <a:gd name="connsiteY41" fmla="*/ 345367 h 1161091"/>
                <a:gd name="connsiteX42" fmla="*/ 1664339 w 1723750"/>
                <a:gd name="connsiteY42" fmla="*/ 328921 h 1161091"/>
                <a:gd name="connsiteX43" fmla="*/ 1661050 w 1723750"/>
                <a:gd name="connsiteY43" fmla="*/ 319054 h 1161091"/>
                <a:gd name="connsiteX44" fmla="*/ 1667629 w 1723750"/>
                <a:gd name="connsiteY44" fmla="*/ 305897 h 1161091"/>
                <a:gd name="connsiteX45" fmla="*/ 1621580 w 1723750"/>
                <a:gd name="connsiteY45" fmla="*/ 292740 h 1161091"/>
                <a:gd name="connsiteX46" fmla="*/ 1601844 w 1723750"/>
                <a:gd name="connsiteY46" fmla="*/ 286161 h 1161091"/>
                <a:gd name="connsiteX47" fmla="*/ 1591977 w 1723750"/>
                <a:gd name="connsiteY47" fmla="*/ 282872 h 1161091"/>
                <a:gd name="connsiteX48" fmla="*/ 1585398 w 1723750"/>
                <a:gd name="connsiteY48" fmla="*/ 276294 h 1161091"/>
                <a:gd name="connsiteX49" fmla="*/ 1568952 w 1723750"/>
                <a:gd name="connsiteY49" fmla="*/ 273005 h 1161091"/>
                <a:gd name="connsiteX50" fmla="*/ 1542639 w 1723750"/>
                <a:gd name="connsiteY50" fmla="*/ 266426 h 1161091"/>
                <a:gd name="connsiteX51" fmla="*/ 1539349 w 1723750"/>
                <a:gd name="connsiteY51" fmla="*/ 253269 h 1161091"/>
                <a:gd name="connsiteX52" fmla="*/ 1519614 w 1723750"/>
                <a:gd name="connsiteY52" fmla="*/ 246691 h 1161091"/>
                <a:gd name="connsiteX53" fmla="*/ 1509747 w 1723750"/>
                <a:gd name="connsiteY53" fmla="*/ 240113 h 1161091"/>
                <a:gd name="connsiteX54" fmla="*/ 1496590 w 1723750"/>
                <a:gd name="connsiteY54" fmla="*/ 236823 h 1161091"/>
                <a:gd name="connsiteX55" fmla="*/ 1490011 w 1723750"/>
                <a:gd name="connsiteY55" fmla="*/ 226956 h 1161091"/>
                <a:gd name="connsiteX56" fmla="*/ 1486722 w 1723750"/>
                <a:gd name="connsiteY56" fmla="*/ 217088 h 1161091"/>
                <a:gd name="connsiteX57" fmla="*/ 1476854 w 1723750"/>
                <a:gd name="connsiteY57" fmla="*/ 171039 h 1161091"/>
                <a:gd name="connsiteX58" fmla="*/ 1466987 w 1723750"/>
                <a:gd name="connsiteY58" fmla="*/ 167750 h 1161091"/>
                <a:gd name="connsiteX59" fmla="*/ 1420938 w 1723750"/>
                <a:gd name="connsiteY59" fmla="*/ 171039 h 1161091"/>
                <a:gd name="connsiteX60" fmla="*/ 1407781 w 1723750"/>
                <a:gd name="connsiteY60" fmla="*/ 108544 h 1161091"/>
                <a:gd name="connsiteX61" fmla="*/ 1384757 w 1723750"/>
                <a:gd name="connsiteY61" fmla="*/ 105255 h 1161091"/>
                <a:gd name="connsiteX62" fmla="*/ 1374889 w 1723750"/>
                <a:gd name="connsiteY62" fmla="*/ 101966 h 1161091"/>
                <a:gd name="connsiteX63" fmla="*/ 1348575 w 1723750"/>
                <a:gd name="connsiteY63" fmla="*/ 88809 h 1161091"/>
                <a:gd name="connsiteX64" fmla="*/ 1276213 w 1723750"/>
                <a:gd name="connsiteY64" fmla="*/ 75652 h 1161091"/>
                <a:gd name="connsiteX65" fmla="*/ 1266345 w 1723750"/>
                <a:gd name="connsiteY65" fmla="*/ 52628 h 1161091"/>
                <a:gd name="connsiteX66" fmla="*/ 1207139 w 1723750"/>
                <a:gd name="connsiteY66" fmla="*/ 49338 h 1161091"/>
                <a:gd name="connsiteX67" fmla="*/ 1193983 w 1723750"/>
                <a:gd name="connsiteY67" fmla="*/ 13157 h 1161091"/>
                <a:gd name="connsiteX68" fmla="*/ 1190693 w 1723750"/>
                <a:gd name="connsiteY68" fmla="*/ 3289 h 1161091"/>
                <a:gd name="connsiteX69" fmla="*/ 1180826 w 1723750"/>
                <a:gd name="connsiteY69" fmla="*/ 0 h 1161091"/>
                <a:gd name="connsiteX70" fmla="*/ 1072282 w 1723750"/>
                <a:gd name="connsiteY70" fmla="*/ 3289 h 1161091"/>
                <a:gd name="connsiteX71" fmla="*/ 1065703 w 1723750"/>
                <a:gd name="connsiteY71" fmla="*/ 9868 h 1161091"/>
                <a:gd name="connsiteX72" fmla="*/ 1049257 w 1723750"/>
                <a:gd name="connsiteY72" fmla="*/ 32892 h 1161091"/>
                <a:gd name="connsiteX73" fmla="*/ 1039390 w 1723750"/>
                <a:gd name="connsiteY73" fmla="*/ 52628 h 1161091"/>
                <a:gd name="connsiteX74" fmla="*/ 1029522 w 1723750"/>
                <a:gd name="connsiteY74" fmla="*/ 59206 h 1161091"/>
                <a:gd name="connsiteX75" fmla="*/ 986762 w 1723750"/>
                <a:gd name="connsiteY75" fmla="*/ 69074 h 1161091"/>
                <a:gd name="connsiteX76" fmla="*/ 967027 w 1723750"/>
                <a:gd name="connsiteY76" fmla="*/ 72363 h 1161091"/>
                <a:gd name="connsiteX77" fmla="*/ 957160 w 1723750"/>
                <a:gd name="connsiteY77" fmla="*/ 75652 h 1161091"/>
                <a:gd name="connsiteX78" fmla="*/ 726915 w 1723750"/>
                <a:gd name="connsiteY78" fmla="*/ 75652 h 1161091"/>
                <a:gd name="connsiteX79" fmla="*/ 746650 w 1723750"/>
                <a:gd name="connsiteY79" fmla="*/ 69074 h 1161091"/>
                <a:gd name="connsiteX80" fmla="*/ 756518 w 1723750"/>
                <a:gd name="connsiteY80" fmla="*/ 65784 h 1161091"/>
                <a:gd name="connsiteX81" fmla="*/ 726915 w 1723750"/>
                <a:gd name="connsiteY81" fmla="*/ 72363 h 1161091"/>
                <a:gd name="connsiteX82" fmla="*/ 680866 w 1723750"/>
                <a:gd name="connsiteY82" fmla="*/ 105255 h 1161091"/>
                <a:gd name="connsiteX83" fmla="*/ 562454 w 1723750"/>
                <a:gd name="connsiteY83" fmla="*/ 154593 h 1161091"/>
                <a:gd name="connsiteX84" fmla="*/ 572322 w 1723750"/>
                <a:gd name="connsiteY84" fmla="*/ 167750 h 1161091"/>
                <a:gd name="connsiteX85" fmla="*/ 552587 w 1723750"/>
                <a:gd name="connsiteY85" fmla="*/ 180907 h 1161091"/>
                <a:gd name="connsiteX86" fmla="*/ 526273 w 1723750"/>
                <a:gd name="connsiteY86" fmla="*/ 187485 h 1161091"/>
                <a:gd name="connsiteX87" fmla="*/ 513116 w 1723750"/>
                <a:gd name="connsiteY87" fmla="*/ 194064 h 1161091"/>
                <a:gd name="connsiteX88" fmla="*/ 496670 w 1723750"/>
                <a:gd name="connsiteY88" fmla="*/ 207220 h 1161091"/>
                <a:gd name="connsiteX89" fmla="*/ 486803 w 1723750"/>
                <a:gd name="connsiteY89" fmla="*/ 213799 h 1161091"/>
                <a:gd name="connsiteX90" fmla="*/ 404572 w 1723750"/>
                <a:gd name="connsiteY90" fmla="*/ 180907 h 1161091"/>
                <a:gd name="connsiteX91" fmla="*/ 381548 w 1723750"/>
                <a:gd name="connsiteY91" fmla="*/ 174328 h 1161091"/>
                <a:gd name="connsiteX92" fmla="*/ 351945 w 1723750"/>
                <a:gd name="connsiteY92" fmla="*/ 197353 h 1161091"/>
                <a:gd name="connsiteX93" fmla="*/ 332210 w 1723750"/>
                <a:gd name="connsiteY93" fmla="*/ 207220 h 1161091"/>
                <a:gd name="connsiteX94" fmla="*/ 315764 w 1723750"/>
                <a:gd name="connsiteY94" fmla="*/ 200642 h 1161091"/>
                <a:gd name="connsiteX95" fmla="*/ 309185 w 1723750"/>
                <a:gd name="connsiteY95" fmla="*/ 194064 h 1161091"/>
                <a:gd name="connsiteX96" fmla="*/ 289450 w 1723750"/>
                <a:gd name="connsiteY96" fmla="*/ 167750 h 1161091"/>
                <a:gd name="connsiteX97" fmla="*/ 256558 w 1723750"/>
                <a:gd name="connsiteY97" fmla="*/ 148015 h 1161091"/>
                <a:gd name="connsiteX98" fmla="*/ 187485 w 1723750"/>
                <a:gd name="connsiteY98" fmla="*/ 144725 h 1161091"/>
                <a:gd name="connsiteX99" fmla="*/ 180906 w 1723750"/>
                <a:gd name="connsiteY99" fmla="*/ 134858 h 1161091"/>
                <a:gd name="connsiteX100" fmla="*/ 171039 w 1723750"/>
                <a:gd name="connsiteY100" fmla="*/ 131569 h 1161091"/>
                <a:gd name="connsiteX101" fmla="*/ 161171 w 1723750"/>
                <a:gd name="connsiteY101" fmla="*/ 124990 h 1161091"/>
                <a:gd name="connsiteX102" fmla="*/ 138147 w 1723750"/>
                <a:gd name="connsiteY102" fmla="*/ 128279 h 1161091"/>
                <a:gd name="connsiteX103" fmla="*/ 131568 w 1723750"/>
                <a:gd name="connsiteY103" fmla="*/ 134858 h 1161091"/>
                <a:gd name="connsiteX104" fmla="*/ 121701 w 1723750"/>
                <a:gd name="connsiteY104" fmla="*/ 141436 h 1161091"/>
                <a:gd name="connsiteX105" fmla="*/ 88808 w 1723750"/>
                <a:gd name="connsiteY105" fmla="*/ 171039 h 1161091"/>
                <a:gd name="connsiteX106" fmla="*/ 62495 w 1723750"/>
                <a:gd name="connsiteY106" fmla="*/ 226956 h 1161091"/>
                <a:gd name="connsiteX107" fmla="*/ 75652 w 1723750"/>
                <a:gd name="connsiteY107" fmla="*/ 276294 h 1161091"/>
                <a:gd name="connsiteX108" fmla="*/ 138147 w 1723750"/>
                <a:gd name="connsiteY108" fmla="*/ 296029 h 1161091"/>
                <a:gd name="connsiteX109" fmla="*/ 128279 w 1723750"/>
                <a:gd name="connsiteY109" fmla="*/ 322343 h 1161091"/>
                <a:gd name="connsiteX110" fmla="*/ 92098 w 1723750"/>
                <a:gd name="connsiteY110" fmla="*/ 332210 h 1161091"/>
                <a:gd name="connsiteX111" fmla="*/ 82230 w 1723750"/>
                <a:gd name="connsiteY111" fmla="*/ 338789 h 1161091"/>
                <a:gd name="connsiteX112" fmla="*/ 62495 w 1723750"/>
                <a:gd name="connsiteY112" fmla="*/ 345367 h 1161091"/>
                <a:gd name="connsiteX113" fmla="*/ 52627 w 1723750"/>
                <a:gd name="connsiteY113" fmla="*/ 348656 h 1161091"/>
                <a:gd name="connsiteX114" fmla="*/ 19735 w 1723750"/>
                <a:gd name="connsiteY114" fmla="*/ 351946 h 1161091"/>
                <a:gd name="connsiteX115" fmla="*/ 3289 w 1723750"/>
                <a:gd name="connsiteY115" fmla="*/ 388127 h 1161091"/>
                <a:gd name="connsiteX116" fmla="*/ 0 w 1723750"/>
                <a:gd name="connsiteY116" fmla="*/ 397995 h 1161091"/>
                <a:gd name="connsiteX117" fmla="*/ 6578 w 1723750"/>
                <a:gd name="connsiteY117" fmla="*/ 440754 h 1161091"/>
                <a:gd name="connsiteX118" fmla="*/ 13157 w 1723750"/>
                <a:gd name="connsiteY118" fmla="*/ 450622 h 1161091"/>
                <a:gd name="connsiteX119" fmla="*/ 26313 w 1723750"/>
                <a:gd name="connsiteY119" fmla="*/ 483514 h 1161091"/>
                <a:gd name="connsiteX120" fmla="*/ 52627 w 1723750"/>
                <a:gd name="connsiteY120" fmla="*/ 503249 h 1161091"/>
                <a:gd name="connsiteX121" fmla="*/ 59206 w 1723750"/>
                <a:gd name="connsiteY121" fmla="*/ 509828 h 1161091"/>
                <a:gd name="connsiteX122" fmla="*/ 69073 w 1723750"/>
                <a:gd name="connsiteY122" fmla="*/ 526274 h 1161091"/>
                <a:gd name="connsiteX123" fmla="*/ 98676 w 1723750"/>
                <a:gd name="connsiteY123" fmla="*/ 529563 h 1161091"/>
                <a:gd name="connsiteX124" fmla="*/ 111833 w 1723750"/>
                <a:gd name="connsiteY124" fmla="*/ 522984 h 1161091"/>
                <a:gd name="connsiteX125" fmla="*/ 134857 w 1723750"/>
                <a:gd name="connsiteY125" fmla="*/ 532852 h 1161091"/>
                <a:gd name="connsiteX126" fmla="*/ 148014 w 1723750"/>
                <a:gd name="connsiteY126" fmla="*/ 516406 h 1161091"/>
                <a:gd name="connsiteX127" fmla="*/ 151303 w 1723750"/>
                <a:gd name="connsiteY127" fmla="*/ 506538 h 1161091"/>
                <a:gd name="connsiteX128" fmla="*/ 161171 w 1723750"/>
                <a:gd name="connsiteY128" fmla="*/ 509828 h 1161091"/>
                <a:gd name="connsiteX129" fmla="*/ 167749 w 1723750"/>
                <a:gd name="connsiteY129" fmla="*/ 529563 h 1161091"/>
                <a:gd name="connsiteX130" fmla="*/ 190774 w 1723750"/>
                <a:gd name="connsiteY130" fmla="*/ 559166 h 1161091"/>
                <a:gd name="connsiteX131" fmla="*/ 194063 w 1723750"/>
                <a:gd name="connsiteY131" fmla="*/ 569033 h 1161091"/>
                <a:gd name="connsiteX132" fmla="*/ 197352 w 1723750"/>
                <a:gd name="connsiteY132" fmla="*/ 582190 h 1161091"/>
                <a:gd name="connsiteX133" fmla="*/ 220377 w 1723750"/>
                <a:gd name="connsiteY133" fmla="*/ 618372 h 1161091"/>
                <a:gd name="connsiteX134" fmla="*/ 236823 w 1723750"/>
                <a:gd name="connsiteY134" fmla="*/ 634818 h 1161091"/>
                <a:gd name="connsiteX135" fmla="*/ 240112 w 1723750"/>
                <a:gd name="connsiteY135" fmla="*/ 644685 h 1161091"/>
                <a:gd name="connsiteX136" fmla="*/ 236823 w 1723750"/>
                <a:gd name="connsiteY136" fmla="*/ 667710 h 1161091"/>
                <a:gd name="connsiteX137" fmla="*/ 223666 w 1723750"/>
                <a:gd name="connsiteY137" fmla="*/ 684156 h 1161091"/>
                <a:gd name="connsiteX138" fmla="*/ 217088 w 1723750"/>
                <a:gd name="connsiteY138" fmla="*/ 694023 h 1161091"/>
                <a:gd name="connsiteX139" fmla="*/ 213798 w 1723750"/>
                <a:gd name="connsiteY139" fmla="*/ 707180 h 1161091"/>
                <a:gd name="connsiteX140" fmla="*/ 210509 w 1723750"/>
                <a:gd name="connsiteY140" fmla="*/ 743361 h 1161091"/>
                <a:gd name="connsiteX141" fmla="*/ 197352 w 1723750"/>
                <a:gd name="connsiteY141" fmla="*/ 763097 h 1161091"/>
                <a:gd name="connsiteX142" fmla="*/ 184195 w 1723750"/>
                <a:gd name="connsiteY142" fmla="*/ 782832 h 1161091"/>
                <a:gd name="connsiteX143" fmla="*/ 167749 w 1723750"/>
                <a:gd name="connsiteY143" fmla="*/ 802567 h 1161091"/>
                <a:gd name="connsiteX144" fmla="*/ 157882 w 1723750"/>
                <a:gd name="connsiteY144" fmla="*/ 832170 h 1161091"/>
                <a:gd name="connsiteX145" fmla="*/ 154593 w 1723750"/>
                <a:gd name="connsiteY145" fmla="*/ 842038 h 1161091"/>
                <a:gd name="connsiteX146" fmla="*/ 148014 w 1723750"/>
                <a:gd name="connsiteY146" fmla="*/ 851905 h 1161091"/>
                <a:gd name="connsiteX147" fmla="*/ 151303 w 1723750"/>
                <a:gd name="connsiteY147" fmla="*/ 861773 h 1161091"/>
                <a:gd name="connsiteX148" fmla="*/ 161171 w 1723750"/>
                <a:gd name="connsiteY148" fmla="*/ 865062 h 1161091"/>
                <a:gd name="connsiteX149" fmla="*/ 174328 w 1723750"/>
                <a:gd name="connsiteY149" fmla="*/ 874930 h 1161091"/>
                <a:gd name="connsiteX150" fmla="*/ 184195 w 1723750"/>
                <a:gd name="connsiteY150" fmla="*/ 881508 h 1161091"/>
                <a:gd name="connsiteX151" fmla="*/ 256558 w 1723750"/>
                <a:gd name="connsiteY151" fmla="*/ 878219 h 1161091"/>
                <a:gd name="connsiteX152" fmla="*/ 263136 w 1723750"/>
                <a:gd name="connsiteY152" fmla="*/ 848616 h 1161091"/>
                <a:gd name="connsiteX153" fmla="*/ 276293 w 1723750"/>
                <a:gd name="connsiteY153" fmla="*/ 835459 h 1161091"/>
                <a:gd name="connsiteX154" fmla="*/ 282872 w 1723750"/>
                <a:gd name="connsiteY154" fmla="*/ 825592 h 1161091"/>
                <a:gd name="connsiteX155" fmla="*/ 296029 w 1723750"/>
                <a:gd name="connsiteY155" fmla="*/ 789410 h 1161091"/>
                <a:gd name="connsiteX156" fmla="*/ 302607 w 1723750"/>
                <a:gd name="connsiteY156" fmla="*/ 776254 h 1161091"/>
                <a:gd name="connsiteX157" fmla="*/ 315764 w 1723750"/>
                <a:gd name="connsiteY157" fmla="*/ 772964 h 1161091"/>
                <a:gd name="connsiteX158" fmla="*/ 335499 w 1723750"/>
                <a:gd name="connsiteY158" fmla="*/ 763097 h 1161091"/>
                <a:gd name="connsiteX159" fmla="*/ 358524 w 1723750"/>
                <a:gd name="connsiteY159" fmla="*/ 753229 h 1161091"/>
                <a:gd name="connsiteX160" fmla="*/ 384837 w 1723750"/>
                <a:gd name="connsiteY160" fmla="*/ 749940 h 1161091"/>
                <a:gd name="connsiteX161" fmla="*/ 427597 w 1723750"/>
                <a:gd name="connsiteY161" fmla="*/ 753229 h 1161091"/>
                <a:gd name="connsiteX162" fmla="*/ 444043 w 1723750"/>
                <a:gd name="connsiteY162" fmla="*/ 763097 h 1161091"/>
                <a:gd name="connsiteX163" fmla="*/ 453911 w 1723750"/>
                <a:gd name="connsiteY163" fmla="*/ 766386 h 1161091"/>
                <a:gd name="connsiteX164" fmla="*/ 457200 w 1723750"/>
                <a:gd name="connsiteY164" fmla="*/ 782832 h 1161091"/>
                <a:gd name="connsiteX165" fmla="*/ 480224 w 1723750"/>
                <a:gd name="connsiteY165" fmla="*/ 776254 h 1161091"/>
                <a:gd name="connsiteX166" fmla="*/ 493381 w 1723750"/>
                <a:gd name="connsiteY166" fmla="*/ 772964 h 1161091"/>
                <a:gd name="connsiteX167" fmla="*/ 509827 w 1723750"/>
                <a:gd name="connsiteY167" fmla="*/ 795989 h 1161091"/>
                <a:gd name="connsiteX168" fmla="*/ 519695 w 1723750"/>
                <a:gd name="connsiteY168" fmla="*/ 799278 h 1161091"/>
                <a:gd name="connsiteX169" fmla="*/ 555876 w 1723750"/>
                <a:gd name="connsiteY169" fmla="*/ 809146 h 1161091"/>
                <a:gd name="connsiteX170" fmla="*/ 565744 w 1723750"/>
                <a:gd name="connsiteY170" fmla="*/ 815724 h 1161091"/>
                <a:gd name="connsiteX171" fmla="*/ 582190 w 1723750"/>
                <a:gd name="connsiteY171" fmla="*/ 799278 h 1161091"/>
                <a:gd name="connsiteX172" fmla="*/ 592057 w 1723750"/>
                <a:gd name="connsiteY172" fmla="*/ 792700 h 1161091"/>
                <a:gd name="connsiteX173" fmla="*/ 615082 w 1723750"/>
                <a:gd name="connsiteY173" fmla="*/ 786121 h 1161091"/>
                <a:gd name="connsiteX174" fmla="*/ 628239 w 1723750"/>
                <a:gd name="connsiteY174" fmla="*/ 789410 h 1161091"/>
                <a:gd name="connsiteX175" fmla="*/ 634817 w 1723750"/>
                <a:gd name="connsiteY175" fmla="*/ 795989 h 1161091"/>
                <a:gd name="connsiteX176" fmla="*/ 661131 w 1723750"/>
                <a:gd name="connsiteY176" fmla="*/ 799278 h 1161091"/>
                <a:gd name="connsiteX177" fmla="*/ 792699 w 1723750"/>
                <a:gd name="connsiteY177" fmla="*/ 795989 h 1161091"/>
                <a:gd name="connsiteX178" fmla="*/ 802567 w 1723750"/>
                <a:gd name="connsiteY178" fmla="*/ 792700 h 1161091"/>
                <a:gd name="connsiteX179" fmla="*/ 835459 w 1723750"/>
                <a:gd name="connsiteY179" fmla="*/ 766386 h 1161091"/>
                <a:gd name="connsiteX180" fmla="*/ 842037 w 1723750"/>
                <a:gd name="connsiteY180" fmla="*/ 756518 h 1161091"/>
                <a:gd name="connsiteX181" fmla="*/ 845326 w 1723750"/>
                <a:gd name="connsiteY181" fmla="*/ 746651 h 1161091"/>
                <a:gd name="connsiteX182" fmla="*/ 871640 w 1723750"/>
                <a:gd name="connsiteY182" fmla="*/ 733494 h 1161091"/>
                <a:gd name="connsiteX183" fmla="*/ 874929 w 1723750"/>
                <a:gd name="connsiteY183" fmla="*/ 753229 h 1161091"/>
                <a:gd name="connsiteX184" fmla="*/ 878219 w 1723750"/>
                <a:gd name="connsiteY184" fmla="*/ 786121 h 1161091"/>
                <a:gd name="connsiteX185" fmla="*/ 881508 w 1723750"/>
                <a:gd name="connsiteY185" fmla="*/ 799278 h 1161091"/>
                <a:gd name="connsiteX186" fmla="*/ 891375 w 1723750"/>
                <a:gd name="connsiteY186" fmla="*/ 805856 h 1161091"/>
                <a:gd name="connsiteX187" fmla="*/ 897954 w 1723750"/>
                <a:gd name="connsiteY187" fmla="*/ 815724 h 1161091"/>
                <a:gd name="connsiteX188" fmla="*/ 917689 w 1723750"/>
                <a:gd name="connsiteY188" fmla="*/ 835459 h 1161091"/>
                <a:gd name="connsiteX189" fmla="*/ 937424 w 1723750"/>
                <a:gd name="connsiteY189" fmla="*/ 855195 h 1161091"/>
                <a:gd name="connsiteX190" fmla="*/ 944003 w 1723750"/>
                <a:gd name="connsiteY190" fmla="*/ 861773 h 1161091"/>
                <a:gd name="connsiteX191" fmla="*/ 957160 w 1723750"/>
                <a:gd name="connsiteY191" fmla="*/ 874930 h 1161091"/>
                <a:gd name="connsiteX192" fmla="*/ 960449 w 1723750"/>
                <a:gd name="connsiteY192" fmla="*/ 888087 h 1161091"/>
                <a:gd name="connsiteX193" fmla="*/ 970316 w 1723750"/>
                <a:gd name="connsiteY193" fmla="*/ 911111 h 1161091"/>
                <a:gd name="connsiteX194" fmla="*/ 973606 w 1723750"/>
                <a:gd name="connsiteY194" fmla="*/ 920979 h 1161091"/>
                <a:gd name="connsiteX195" fmla="*/ 970316 w 1723750"/>
                <a:gd name="connsiteY195" fmla="*/ 947292 h 1161091"/>
                <a:gd name="connsiteX196" fmla="*/ 953870 w 1723750"/>
                <a:gd name="connsiteY196" fmla="*/ 950582 h 1161091"/>
                <a:gd name="connsiteX197" fmla="*/ 950581 w 1723750"/>
                <a:gd name="connsiteY197" fmla="*/ 960449 h 1161091"/>
                <a:gd name="connsiteX198" fmla="*/ 960449 w 1723750"/>
                <a:gd name="connsiteY198" fmla="*/ 1006498 h 1161091"/>
                <a:gd name="connsiteX199" fmla="*/ 970316 w 1723750"/>
                <a:gd name="connsiteY199" fmla="*/ 1013077 h 1161091"/>
                <a:gd name="connsiteX200" fmla="*/ 973606 w 1723750"/>
                <a:gd name="connsiteY200" fmla="*/ 1032812 h 1161091"/>
                <a:gd name="connsiteX201" fmla="*/ 976895 w 1723750"/>
                <a:gd name="connsiteY201" fmla="*/ 1042679 h 1161091"/>
                <a:gd name="connsiteX202" fmla="*/ 980184 w 1723750"/>
                <a:gd name="connsiteY202" fmla="*/ 1065704 h 1161091"/>
                <a:gd name="connsiteX203" fmla="*/ 983473 w 1723750"/>
                <a:gd name="connsiteY203" fmla="*/ 1082150 h 1161091"/>
                <a:gd name="connsiteX204" fmla="*/ 986762 w 1723750"/>
                <a:gd name="connsiteY204" fmla="*/ 1111753 h 1161091"/>
                <a:gd name="connsiteX205" fmla="*/ 1006498 w 1723750"/>
                <a:gd name="connsiteY205" fmla="*/ 1121620 h 1161091"/>
                <a:gd name="connsiteX206" fmla="*/ 1026233 w 1723750"/>
                <a:gd name="connsiteY206" fmla="*/ 1131488 h 1161091"/>
                <a:gd name="connsiteX207" fmla="*/ 1039390 w 1723750"/>
                <a:gd name="connsiteY207" fmla="*/ 1138066 h 1161091"/>
                <a:gd name="connsiteX208" fmla="*/ 1200561 w 1723750"/>
                <a:gd name="connsiteY208" fmla="*/ 1124910 h 1161091"/>
                <a:gd name="connsiteX209" fmla="*/ 1203850 w 1723750"/>
                <a:gd name="connsiteY209" fmla="*/ 1101885 h 1161091"/>
                <a:gd name="connsiteX210" fmla="*/ 1207139 w 1723750"/>
                <a:gd name="connsiteY210" fmla="*/ 1118331 h 1161091"/>
                <a:gd name="connsiteX211" fmla="*/ 1243321 w 1723750"/>
                <a:gd name="connsiteY211" fmla="*/ 1131488 h 1161091"/>
                <a:gd name="connsiteX212" fmla="*/ 1253188 w 1723750"/>
                <a:gd name="connsiteY212" fmla="*/ 1141356 h 1161091"/>
                <a:gd name="connsiteX213" fmla="*/ 1263056 w 1723750"/>
                <a:gd name="connsiteY213" fmla="*/ 1147934 h 1161091"/>
                <a:gd name="connsiteX214" fmla="*/ 1276213 w 1723750"/>
                <a:gd name="connsiteY214" fmla="*/ 1161091 h 1161091"/>
                <a:gd name="connsiteX215" fmla="*/ 1302526 w 1723750"/>
                <a:gd name="connsiteY215" fmla="*/ 1151223 h 1161091"/>
                <a:gd name="connsiteX216" fmla="*/ 1309105 w 1723750"/>
                <a:gd name="connsiteY216" fmla="*/ 1144645 h 1161091"/>
                <a:gd name="connsiteX217" fmla="*/ 1322262 w 1723750"/>
                <a:gd name="connsiteY217" fmla="*/ 1128199 h 1161091"/>
                <a:gd name="connsiteX218" fmla="*/ 1332129 w 1723750"/>
                <a:gd name="connsiteY218" fmla="*/ 1124910 h 1161091"/>
                <a:gd name="connsiteX219" fmla="*/ 1335419 w 1723750"/>
                <a:gd name="connsiteY219" fmla="*/ 1115042 h 1161091"/>
                <a:gd name="connsiteX220" fmla="*/ 1338708 w 1723750"/>
                <a:gd name="connsiteY220" fmla="*/ 1085439 h 1161091"/>
                <a:gd name="connsiteX221" fmla="*/ 1374889 w 1723750"/>
                <a:gd name="connsiteY221" fmla="*/ 1082150 h 1161091"/>
                <a:gd name="connsiteX222" fmla="*/ 1417649 w 1723750"/>
                <a:gd name="connsiteY222" fmla="*/ 1078861 h 1161091"/>
                <a:gd name="connsiteX223" fmla="*/ 1430806 w 1723750"/>
                <a:gd name="connsiteY223" fmla="*/ 1072282 h 1161091"/>
                <a:gd name="connsiteX224" fmla="*/ 1447252 w 1723750"/>
                <a:gd name="connsiteY224" fmla="*/ 1052547 h 1161091"/>
                <a:gd name="connsiteX225" fmla="*/ 1466987 w 1723750"/>
                <a:gd name="connsiteY225" fmla="*/ 1059125 h 1161091"/>
                <a:gd name="connsiteX226" fmla="*/ 1476854 w 1723750"/>
                <a:gd name="connsiteY226" fmla="*/ 1062415 h 1161091"/>
                <a:gd name="connsiteX227" fmla="*/ 1506457 w 1723750"/>
                <a:gd name="connsiteY227" fmla="*/ 1055836 h 1161091"/>
                <a:gd name="connsiteX228" fmla="*/ 1509747 w 1723750"/>
                <a:gd name="connsiteY228" fmla="*/ 1042679 h 1161091"/>
                <a:gd name="connsiteX229" fmla="*/ 1519614 w 1723750"/>
                <a:gd name="connsiteY229" fmla="*/ 1039390 h 1161091"/>
                <a:gd name="connsiteX230" fmla="*/ 1568952 w 1723750"/>
                <a:gd name="connsiteY230" fmla="*/ 1042679 h 1161091"/>
                <a:gd name="connsiteX231" fmla="*/ 1578820 w 1723750"/>
                <a:gd name="connsiteY231" fmla="*/ 1052547 h 1161091"/>
                <a:gd name="connsiteX232" fmla="*/ 1591977 w 1723750"/>
                <a:gd name="connsiteY232" fmla="*/ 1082150 h 1161091"/>
                <a:gd name="connsiteX233" fmla="*/ 1601844 w 1723750"/>
                <a:gd name="connsiteY233" fmla="*/ 1088728 h 1161091"/>
                <a:gd name="connsiteX234" fmla="*/ 1621580 w 1723750"/>
                <a:gd name="connsiteY234" fmla="*/ 1095307 h 1161091"/>
                <a:gd name="connsiteX235" fmla="*/ 1631447 w 1723750"/>
                <a:gd name="connsiteY235" fmla="*/ 1101885 h 1161091"/>
                <a:gd name="connsiteX236" fmla="*/ 1651183 w 1723750"/>
                <a:gd name="connsiteY236" fmla="*/ 1118331 h 1161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Lst>
              <a:rect l="l" t="t" r="r" b="b"/>
              <a:pathLst>
                <a:path w="1723750" h="1161091">
                  <a:moveTo>
                    <a:pt x="1651183" y="1118331"/>
                  </a:moveTo>
                  <a:cubicBezTo>
                    <a:pt x="1655569" y="1118331"/>
                    <a:pt x="1655688" y="1107413"/>
                    <a:pt x="1657761" y="1101885"/>
                  </a:cubicBezTo>
                  <a:cubicBezTo>
                    <a:pt x="1658978" y="1098639"/>
                    <a:pt x="1661050" y="1095485"/>
                    <a:pt x="1661050" y="1092018"/>
                  </a:cubicBezTo>
                  <a:cubicBezTo>
                    <a:pt x="1661050" y="1087497"/>
                    <a:pt x="1659783" y="1082904"/>
                    <a:pt x="1657761" y="1078861"/>
                  </a:cubicBezTo>
                  <a:cubicBezTo>
                    <a:pt x="1656374" y="1076087"/>
                    <a:pt x="1653120" y="1074704"/>
                    <a:pt x="1651183" y="1072282"/>
                  </a:cubicBezTo>
                  <a:cubicBezTo>
                    <a:pt x="1648714" y="1069195"/>
                    <a:pt x="1647177" y="1065416"/>
                    <a:pt x="1644604" y="1062415"/>
                  </a:cubicBezTo>
                  <a:cubicBezTo>
                    <a:pt x="1640567" y="1057706"/>
                    <a:pt x="1631447" y="1049258"/>
                    <a:pt x="1631447" y="1049258"/>
                  </a:cubicBezTo>
                  <a:cubicBezTo>
                    <a:pt x="1630351" y="1045969"/>
                    <a:pt x="1628999" y="1042754"/>
                    <a:pt x="1628158" y="1039390"/>
                  </a:cubicBezTo>
                  <a:cubicBezTo>
                    <a:pt x="1623616" y="1021222"/>
                    <a:pt x="1623635" y="1010604"/>
                    <a:pt x="1621580" y="990052"/>
                  </a:cubicBezTo>
                  <a:cubicBezTo>
                    <a:pt x="1622442" y="983157"/>
                    <a:pt x="1621270" y="960655"/>
                    <a:pt x="1631447" y="953871"/>
                  </a:cubicBezTo>
                  <a:cubicBezTo>
                    <a:pt x="1635208" y="951363"/>
                    <a:pt x="1640218" y="951678"/>
                    <a:pt x="1644604" y="950582"/>
                  </a:cubicBezTo>
                  <a:cubicBezTo>
                    <a:pt x="1639728" y="882311"/>
                    <a:pt x="1656216" y="913628"/>
                    <a:pt x="1631447" y="901243"/>
                  </a:cubicBezTo>
                  <a:cubicBezTo>
                    <a:pt x="1627911" y="899475"/>
                    <a:pt x="1624869" y="896858"/>
                    <a:pt x="1621580" y="894665"/>
                  </a:cubicBezTo>
                  <a:cubicBezTo>
                    <a:pt x="1622676" y="882605"/>
                    <a:pt x="1621040" y="869973"/>
                    <a:pt x="1624869" y="858484"/>
                  </a:cubicBezTo>
                  <a:cubicBezTo>
                    <a:pt x="1625965" y="855195"/>
                    <a:pt x="1631763" y="856979"/>
                    <a:pt x="1634736" y="855195"/>
                  </a:cubicBezTo>
                  <a:cubicBezTo>
                    <a:pt x="1640847" y="851528"/>
                    <a:pt x="1643754" y="843922"/>
                    <a:pt x="1647893" y="838748"/>
                  </a:cubicBezTo>
                  <a:cubicBezTo>
                    <a:pt x="1649830" y="836326"/>
                    <a:pt x="1652279" y="834363"/>
                    <a:pt x="1654472" y="832170"/>
                  </a:cubicBezTo>
                  <a:cubicBezTo>
                    <a:pt x="1660261" y="814801"/>
                    <a:pt x="1655838" y="825187"/>
                    <a:pt x="1670918" y="802567"/>
                  </a:cubicBezTo>
                  <a:lnTo>
                    <a:pt x="1677496" y="792700"/>
                  </a:lnTo>
                  <a:cubicBezTo>
                    <a:pt x="1684913" y="770448"/>
                    <a:pt x="1675117" y="797457"/>
                    <a:pt x="1690653" y="766386"/>
                  </a:cubicBezTo>
                  <a:cubicBezTo>
                    <a:pt x="1692204" y="763285"/>
                    <a:pt x="1692158" y="759491"/>
                    <a:pt x="1693942" y="756518"/>
                  </a:cubicBezTo>
                  <a:cubicBezTo>
                    <a:pt x="1697065" y="751313"/>
                    <a:pt x="1705910" y="746347"/>
                    <a:pt x="1710388" y="743361"/>
                  </a:cubicBezTo>
                  <a:cubicBezTo>
                    <a:pt x="1714906" y="736584"/>
                    <a:pt x="1730677" y="724180"/>
                    <a:pt x="1720256" y="713759"/>
                  </a:cubicBezTo>
                  <a:cubicBezTo>
                    <a:pt x="1717804" y="711307"/>
                    <a:pt x="1713677" y="711566"/>
                    <a:pt x="1710388" y="710469"/>
                  </a:cubicBezTo>
                  <a:cubicBezTo>
                    <a:pt x="1708195" y="707180"/>
                    <a:pt x="1706279" y="703689"/>
                    <a:pt x="1703810" y="700602"/>
                  </a:cubicBezTo>
                  <a:cubicBezTo>
                    <a:pt x="1693196" y="687334"/>
                    <a:pt x="1690758" y="693304"/>
                    <a:pt x="1667629" y="690734"/>
                  </a:cubicBezTo>
                  <a:cubicBezTo>
                    <a:pt x="1661145" y="671283"/>
                    <a:pt x="1657222" y="669323"/>
                    <a:pt x="1664339" y="647974"/>
                  </a:cubicBezTo>
                  <a:cubicBezTo>
                    <a:pt x="1665678" y="643958"/>
                    <a:pt x="1678580" y="636288"/>
                    <a:pt x="1680785" y="634818"/>
                  </a:cubicBezTo>
                  <a:cubicBezTo>
                    <a:pt x="1679689" y="628239"/>
                    <a:pt x="1680690" y="620937"/>
                    <a:pt x="1677496" y="615082"/>
                  </a:cubicBezTo>
                  <a:cubicBezTo>
                    <a:pt x="1673784" y="608276"/>
                    <a:pt x="1661050" y="598636"/>
                    <a:pt x="1661050" y="598636"/>
                  </a:cubicBezTo>
                  <a:cubicBezTo>
                    <a:pt x="1659954" y="595347"/>
                    <a:pt x="1658219" y="592206"/>
                    <a:pt x="1657761" y="588769"/>
                  </a:cubicBezTo>
                  <a:cubicBezTo>
                    <a:pt x="1656016" y="575682"/>
                    <a:pt x="1657061" y="562244"/>
                    <a:pt x="1654472" y="549298"/>
                  </a:cubicBezTo>
                  <a:cubicBezTo>
                    <a:pt x="1653435" y="544115"/>
                    <a:pt x="1644991" y="536528"/>
                    <a:pt x="1641315" y="532852"/>
                  </a:cubicBezTo>
                  <a:cubicBezTo>
                    <a:pt x="1638764" y="502242"/>
                    <a:pt x="1640847" y="501613"/>
                    <a:pt x="1634736" y="480225"/>
                  </a:cubicBezTo>
                  <a:cubicBezTo>
                    <a:pt x="1633783" y="476891"/>
                    <a:pt x="1633167" y="473367"/>
                    <a:pt x="1631447" y="470357"/>
                  </a:cubicBezTo>
                  <a:cubicBezTo>
                    <a:pt x="1628727" y="465597"/>
                    <a:pt x="1624869" y="461586"/>
                    <a:pt x="1621580" y="457200"/>
                  </a:cubicBezTo>
                  <a:cubicBezTo>
                    <a:pt x="1620483" y="453911"/>
                    <a:pt x="1618290" y="450800"/>
                    <a:pt x="1618290" y="447333"/>
                  </a:cubicBezTo>
                  <a:cubicBezTo>
                    <a:pt x="1618290" y="436308"/>
                    <a:pt x="1620216" y="425672"/>
                    <a:pt x="1628158" y="417730"/>
                  </a:cubicBezTo>
                  <a:cubicBezTo>
                    <a:pt x="1630953" y="414935"/>
                    <a:pt x="1634737" y="413344"/>
                    <a:pt x="1638026" y="411151"/>
                  </a:cubicBezTo>
                  <a:cubicBezTo>
                    <a:pt x="1640276" y="404400"/>
                    <a:pt x="1640670" y="398316"/>
                    <a:pt x="1647893" y="394705"/>
                  </a:cubicBezTo>
                  <a:cubicBezTo>
                    <a:pt x="1654095" y="391604"/>
                    <a:pt x="1667629" y="388127"/>
                    <a:pt x="1667629" y="388127"/>
                  </a:cubicBezTo>
                  <a:cubicBezTo>
                    <a:pt x="1676659" y="361037"/>
                    <a:pt x="1673226" y="375256"/>
                    <a:pt x="1677496" y="345367"/>
                  </a:cubicBezTo>
                  <a:cubicBezTo>
                    <a:pt x="1669229" y="320567"/>
                    <a:pt x="1681342" y="350174"/>
                    <a:pt x="1664339" y="328921"/>
                  </a:cubicBezTo>
                  <a:cubicBezTo>
                    <a:pt x="1662173" y="326214"/>
                    <a:pt x="1662146" y="322343"/>
                    <a:pt x="1661050" y="319054"/>
                  </a:cubicBezTo>
                  <a:cubicBezTo>
                    <a:pt x="1663243" y="314668"/>
                    <a:pt x="1665697" y="310404"/>
                    <a:pt x="1667629" y="305897"/>
                  </a:cubicBezTo>
                  <a:cubicBezTo>
                    <a:pt x="1678492" y="280550"/>
                    <a:pt x="1663146" y="295511"/>
                    <a:pt x="1621580" y="292740"/>
                  </a:cubicBezTo>
                  <a:lnTo>
                    <a:pt x="1601844" y="286161"/>
                  </a:lnTo>
                  <a:lnTo>
                    <a:pt x="1591977" y="282872"/>
                  </a:lnTo>
                  <a:cubicBezTo>
                    <a:pt x="1589784" y="280679"/>
                    <a:pt x="1588248" y="277516"/>
                    <a:pt x="1585398" y="276294"/>
                  </a:cubicBezTo>
                  <a:cubicBezTo>
                    <a:pt x="1580259" y="274092"/>
                    <a:pt x="1574399" y="274262"/>
                    <a:pt x="1568952" y="273005"/>
                  </a:cubicBezTo>
                  <a:cubicBezTo>
                    <a:pt x="1560143" y="270972"/>
                    <a:pt x="1551410" y="268619"/>
                    <a:pt x="1542639" y="266426"/>
                  </a:cubicBezTo>
                  <a:cubicBezTo>
                    <a:pt x="1541542" y="262040"/>
                    <a:pt x="1542781" y="256211"/>
                    <a:pt x="1539349" y="253269"/>
                  </a:cubicBezTo>
                  <a:cubicBezTo>
                    <a:pt x="1534084" y="248756"/>
                    <a:pt x="1519614" y="246691"/>
                    <a:pt x="1519614" y="246691"/>
                  </a:cubicBezTo>
                  <a:cubicBezTo>
                    <a:pt x="1516325" y="244498"/>
                    <a:pt x="1513380" y="241670"/>
                    <a:pt x="1509747" y="240113"/>
                  </a:cubicBezTo>
                  <a:cubicBezTo>
                    <a:pt x="1505592" y="238332"/>
                    <a:pt x="1500351" y="239331"/>
                    <a:pt x="1496590" y="236823"/>
                  </a:cubicBezTo>
                  <a:cubicBezTo>
                    <a:pt x="1493301" y="234630"/>
                    <a:pt x="1492204" y="230245"/>
                    <a:pt x="1490011" y="226956"/>
                  </a:cubicBezTo>
                  <a:cubicBezTo>
                    <a:pt x="1488915" y="223667"/>
                    <a:pt x="1487180" y="220525"/>
                    <a:pt x="1486722" y="217088"/>
                  </a:cubicBezTo>
                  <a:cubicBezTo>
                    <a:pt x="1484789" y="202593"/>
                    <a:pt x="1492389" y="180361"/>
                    <a:pt x="1476854" y="171039"/>
                  </a:cubicBezTo>
                  <a:cubicBezTo>
                    <a:pt x="1473881" y="169255"/>
                    <a:pt x="1470276" y="168846"/>
                    <a:pt x="1466987" y="167750"/>
                  </a:cubicBezTo>
                  <a:cubicBezTo>
                    <a:pt x="1451637" y="168846"/>
                    <a:pt x="1431119" y="182578"/>
                    <a:pt x="1420938" y="171039"/>
                  </a:cubicBezTo>
                  <a:cubicBezTo>
                    <a:pt x="1377845" y="122199"/>
                    <a:pt x="1443349" y="115657"/>
                    <a:pt x="1407781" y="108544"/>
                  </a:cubicBezTo>
                  <a:cubicBezTo>
                    <a:pt x="1400179" y="107024"/>
                    <a:pt x="1392432" y="106351"/>
                    <a:pt x="1384757" y="105255"/>
                  </a:cubicBezTo>
                  <a:cubicBezTo>
                    <a:pt x="1381468" y="104159"/>
                    <a:pt x="1378045" y="103401"/>
                    <a:pt x="1374889" y="101966"/>
                  </a:cubicBezTo>
                  <a:cubicBezTo>
                    <a:pt x="1365961" y="97908"/>
                    <a:pt x="1348575" y="88809"/>
                    <a:pt x="1348575" y="88809"/>
                  </a:cubicBezTo>
                  <a:cubicBezTo>
                    <a:pt x="1326574" y="55804"/>
                    <a:pt x="1363967" y="106174"/>
                    <a:pt x="1276213" y="75652"/>
                  </a:cubicBezTo>
                  <a:cubicBezTo>
                    <a:pt x="1268327" y="72909"/>
                    <a:pt x="1274148" y="55601"/>
                    <a:pt x="1266345" y="52628"/>
                  </a:cubicBezTo>
                  <a:cubicBezTo>
                    <a:pt x="1247874" y="45591"/>
                    <a:pt x="1226874" y="50435"/>
                    <a:pt x="1207139" y="49338"/>
                  </a:cubicBezTo>
                  <a:cubicBezTo>
                    <a:pt x="1194498" y="5092"/>
                    <a:pt x="1207027" y="43594"/>
                    <a:pt x="1193983" y="13157"/>
                  </a:cubicBezTo>
                  <a:cubicBezTo>
                    <a:pt x="1192617" y="9970"/>
                    <a:pt x="1193145" y="5741"/>
                    <a:pt x="1190693" y="3289"/>
                  </a:cubicBezTo>
                  <a:cubicBezTo>
                    <a:pt x="1188242" y="838"/>
                    <a:pt x="1184115" y="1096"/>
                    <a:pt x="1180826" y="0"/>
                  </a:cubicBezTo>
                  <a:cubicBezTo>
                    <a:pt x="1144645" y="1096"/>
                    <a:pt x="1108348" y="198"/>
                    <a:pt x="1072282" y="3289"/>
                  </a:cubicBezTo>
                  <a:cubicBezTo>
                    <a:pt x="1069192" y="3554"/>
                    <a:pt x="1067607" y="7420"/>
                    <a:pt x="1065703" y="9868"/>
                  </a:cubicBezTo>
                  <a:cubicBezTo>
                    <a:pt x="1059913" y="17313"/>
                    <a:pt x="1054200" y="24860"/>
                    <a:pt x="1049257" y="32892"/>
                  </a:cubicBezTo>
                  <a:cubicBezTo>
                    <a:pt x="1045402" y="39156"/>
                    <a:pt x="1043803" y="46744"/>
                    <a:pt x="1039390" y="52628"/>
                  </a:cubicBezTo>
                  <a:cubicBezTo>
                    <a:pt x="1037018" y="55791"/>
                    <a:pt x="1033134" y="57601"/>
                    <a:pt x="1029522" y="59206"/>
                  </a:cubicBezTo>
                  <a:cubicBezTo>
                    <a:pt x="1011781" y="67090"/>
                    <a:pt x="1006199" y="66084"/>
                    <a:pt x="986762" y="69074"/>
                  </a:cubicBezTo>
                  <a:cubicBezTo>
                    <a:pt x="980170" y="70088"/>
                    <a:pt x="973605" y="71267"/>
                    <a:pt x="967027" y="72363"/>
                  </a:cubicBezTo>
                  <a:cubicBezTo>
                    <a:pt x="963738" y="73459"/>
                    <a:pt x="960615" y="75364"/>
                    <a:pt x="957160" y="75652"/>
                  </a:cubicBezTo>
                  <a:cubicBezTo>
                    <a:pt x="876670" y="82359"/>
                    <a:pt x="812622" y="77401"/>
                    <a:pt x="726915" y="75652"/>
                  </a:cubicBezTo>
                  <a:lnTo>
                    <a:pt x="746650" y="69074"/>
                  </a:lnTo>
                  <a:cubicBezTo>
                    <a:pt x="749939" y="67977"/>
                    <a:pt x="759938" y="65214"/>
                    <a:pt x="756518" y="65784"/>
                  </a:cubicBezTo>
                  <a:cubicBezTo>
                    <a:pt x="753710" y="66252"/>
                    <a:pt x="732532" y="68729"/>
                    <a:pt x="726915" y="72363"/>
                  </a:cubicBezTo>
                  <a:cubicBezTo>
                    <a:pt x="711078" y="82610"/>
                    <a:pt x="698278" y="98000"/>
                    <a:pt x="680866" y="105255"/>
                  </a:cubicBezTo>
                  <a:lnTo>
                    <a:pt x="562454" y="154593"/>
                  </a:lnTo>
                  <a:cubicBezTo>
                    <a:pt x="569131" y="156262"/>
                    <a:pt x="584591" y="155481"/>
                    <a:pt x="572322" y="167750"/>
                  </a:cubicBezTo>
                  <a:cubicBezTo>
                    <a:pt x="566732" y="173341"/>
                    <a:pt x="559854" y="177793"/>
                    <a:pt x="552587" y="180907"/>
                  </a:cubicBezTo>
                  <a:cubicBezTo>
                    <a:pt x="544277" y="184468"/>
                    <a:pt x="526273" y="187485"/>
                    <a:pt x="526273" y="187485"/>
                  </a:cubicBezTo>
                  <a:cubicBezTo>
                    <a:pt x="521887" y="189678"/>
                    <a:pt x="517196" y="191344"/>
                    <a:pt x="513116" y="194064"/>
                  </a:cubicBezTo>
                  <a:cubicBezTo>
                    <a:pt x="507275" y="197958"/>
                    <a:pt x="502286" y="203008"/>
                    <a:pt x="496670" y="207220"/>
                  </a:cubicBezTo>
                  <a:cubicBezTo>
                    <a:pt x="493508" y="209592"/>
                    <a:pt x="490092" y="211606"/>
                    <a:pt x="486803" y="213799"/>
                  </a:cubicBezTo>
                  <a:cubicBezTo>
                    <a:pt x="459393" y="202835"/>
                    <a:pt x="431511" y="192983"/>
                    <a:pt x="404572" y="180907"/>
                  </a:cubicBezTo>
                  <a:cubicBezTo>
                    <a:pt x="382491" y="171009"/>
                    <a:pt x="400507" y="168009"/>
                    <a:pt x="381548" y="174328"/>
                  </a:cubicBezTo>
                  <a:cubicBezTo>
                    <a:pt x="366090" y="189786"/>
                    <a:pt x="375550" y="181616"/>
                    <a:pt x="351945" y="197353"/>
                  </a:cubicBezTo>
                  <a:cubicBezTo>
                    <a:pt x="339194" y="205854"/>
                    <a:pt x="345828" y="202681"/>
                    <a:pt x="332210" y="207220"/>
                  </a:cubicBezTo>
                  <a:cubicBezTo>
                    <a:pt x="326728" y="205027"/>
                    <a:pt x="320890" y="203571"/>
                    <a:pt x="315764" y="200642"/>
                  </a:cubicBezTo>
                  <a:cubicBezTo>
                    <a:pt x="313071" y="199104"/>
                    <a:pt x="311122" y="196486"/>
                    <a:pt x="309185" y="194064"/>
                  </a:cubicBezTo>
                  <a:cubicBezTo>
                    <a:pt x="302336" y="185503"/>
                    <a:pt x="297203" y="175503"/>
                    <a:pt x="289450" y="167750"/>
                  </a:cubicBezTo>
                  <a:cubicBezTo>
                    <a:pt x="288739" y="167039"/>
                    <a:pt x="262458" y="148723"/>
                    <a:pt x="256558" y="148015"/>
                  </a:cubicBezTo>
                  <a:cubicBezTo>
                    <a:pt x="233672" y="145269"/>
                    <a:pt x="210509" y="145822"/>
                    <a:pt x="187485" y="144725"/>
                  </a:cubicBezTo>
                  <a:cubicBezTo>
                    <a:pt x="185292" y="141436"/>
                    <a:pt x="183993" y="137327"/>
                    <a:pt x="180906" y="134858"/>
                  </a:cubicBezTo>
                  <a:cubicBezTo>
                    <a:pt x="178199" y="132692"/>
                    <a:pt x="174140" y="133120"/>
                    <a:pt x="171039" y="131569"/>
                  </a:cubicBezTo>
                  <a:cubicBezTo>
                    <a:pt x="167503" y="129801"/>
                    <a:pt x="164460" y="127183"/>
                    <a:pt x="161171" y="124990"/>
                  </a:cubicBezTo>
                  <a:cubicBezTo>
                    <a:pt x="153496" y="126086"/>
                    <a:pt x="145502" y="125827"/>
                    <a:pt x="138147" y="128279"/>
                  </a:cubicBezTo>
                  <a:cubicBezTo>
                    <a:pt x="135205" y="129260"/>
                    <a:pt x="133990" y="132921"/>
                    <a:pt x="131568" y="134858"/>
                  </a:cubicBezTo>
                  <a:cubicBezTo>
                    <a:pt x="128481" y="137327"/>
                    <a:pt x="124496" y="138641"/>
                    <a:pt x="121701" y="141436"/>
                  </a:cubicBezTo>
                  <a:cubicBezTo>
                    <a:pt x="90970" y="172167"/>
                    <a:pt x="111346" y="163527"/>
                    <a:pt x="88808" y="171039"/>
                  </a:cubicBezTo>
                  <a:cubicBezTo>
                    <a:pt x="57993" y="201856"/>
                    <a:pt x="66864" y="183264"/>
                    <a:pt x="62495" y="226956"/>
                  </a:cubicBezTo>
                  <a:cubicBezTo>
                    <a:pt x="66881" y="243402"/>
                    <a:pt x="65019" y="263003"/>
                    <a:pt x="75652" y="276294"/>
                  </a:cubicBezTo>
                  <a:cubicBezTo>
                    <a:pt x="87184" y="290709"/>
                    <a:pt x="120102" y="293451"/>
                    <a:pt x="138147" y="296029"/>
                  </a:cubicBezTo>
                  <a:cubicBezTo>
                    <a:pt x="134858" y="304800"/>
                    <a:pt x="134546" y="315380"/>
                    <a:pt x="128279" y="322343"/>
                  </a:cubicBezTo>
                  <a:cubicBezTo>
                    <a:pt x="124615" y="326414"/>
                    <a:pt x="98110" y="331008"/>
                    <a:pt x="92098" y="332210"/>
                  </a:cubicBezTo>
                  <a:cubicBezTo>
                    <a:pt x="88809" y="334403"/>
                    <a:pt x="85843" y="337183"/>
                    <a:pt x="82230" y="338789"/>
                  </a:cubicBezTo>
                  <a:cubicBezTo>
                    <a:pt x="75894" y="341605"/>
                    <a:pt x="69073" y="343174"/>
                    <a:pt x="62495" y="345367"/>
                  </a:cubicBezTo>
                  <a:cubicBezTo>
                    <a:pt x="59206" y="346463"/>
                    <a:pt x="56077" y="348311"/>
                    <a:pt x="52627" y="348656"/>
                  </a:cubicBezTo>
                  <a:lnTo>
                    <a:pt x="19735" y="351946"/>
                  </a:lnTo>
                  <a:cubicBezTo>
                    <a:pt x="12045" y="375017"/>
                    <a:pt x="21674" y="347678"/>
                    <a:pt x="3289" y="388127"/>
                  </a:cubicBezTo>
                  <a:cubicBezTo>
                    <a:pt x="1854" y="391283"/>
                    <a:pt x="1096" y="394706"/>
                    <a:pt x="0" y="397995"/>
                  </a:cubicBezTo>
                  <a:cubicBezTo>
                    <a:pt x="508" y="402058"/>
                    <a:pt x="3753" y="433221"/>
                    <a:pt x="6578" y="440754"/>
                  </a:cubicBezTo>
                  <a:cubicBezTo>
                    <a:pt x="7966" y="444456"/>
                    <a:pt x="11500" y="447033"/>
                    <a:pt x="13157" y="450622"/>
                  </a:cubicBezTo>
                  <a:cubicBezTo>
                    <a:pt x="18105" y="461344"/>
                    <a:pt x="20238" y="473388"/>
                    <a:pt x="26313" y="483514"/>
                  </a:cubicBezTo>
                  <a:cubicBezTo>
                    <a:pt x="35761" y="499261"/>
                    <a:pt x="39631" y="498917"/>
                    <a:pt x="52627" y="503249"/>
                  </a:cubicBezTo>
                  <a:cubicBezTo>
                    <a:pt x="54820" y="505442"/>
                    <a:pt x="57610" y="507169"/>
                    <a:pt x="59206" y="509828"/>
                  </a:cubicBezTo>
                  <a:cubicBezTo>
                    <a:pt x="62292" y="514972"/>
                    <a:pt x="61102" y="524100"/>
                    <a:pt x="69073" y="526274"/>
                  </a:cubicBezTo>
                  <a:cubicBezTo>
                    <a:pt x="78652" y="528886"/>
                    <a:pt x="88808" y="528467"/>
                    <a:pt x="98676" y="529563"/>
                  </a:cubicBezTo>
                  <a:cubicBezTo>
                    <a:pt x="103062" y="527370"/>
                    <a:pt x="106967" y="523592"/>
                    <a:pt x="111833" y="522984"/>
                  </a:cubicBezTo>
                  <a:cubicBezTo>
                    <a:pt x="120775" y="521866"/>
                    <a:pt x="128267" y="528459"/>
                    <a:pt x="134857" y="532852"/>
                  </a:cubicBezTo>
                  <a:cubicBezTo>
                    <a:pt x="140978" y="526732"/>
                    <a:pt x="143864" y="524707"/>
                    <a:pt x="148014" y="516406"/>
                  </a:cubicBezTo>
                  <a:cubicBezTo>
                    <a:pt x="149564" y="513305"/>
                    <a:pt x="150207" y="509827"/>
                    <a:pt x="151303" y="506538"/>
                  </a:cubicBezTo>
                  <a:cubicBezTo>
                    <a:pt x="154592" y="507635"/>
                    <a:pt x="159156" y="507006"/>
                    <a:pt x="161171" y="509828"/>
                  </a:cubicBezTo>
                  <a:cubicBezTo>
                    <a:pt x="165201" y="515471"/>
                    <a:pt x="163719" y="523920"/>
                    <a:pt x="167749" y="529563"/>
                  </a:cubicBezTo>
                  <a:cubicBezTo>
                    <a:pt x="185998" y="555111"/>
                    <a:pt x="177526" y="545918"/>
                    <a:pt x="190774" y="559166"/>
                  </a:cubicBezTo>
                  <a:cubicBezTo>
                    <a:pt x="191870" y="562455"/>
                    <a:pt x="193111" y="565699"/>
                    <a:pt x="194063" y="569033"/>
                  </a:cubicBezTo>
                  <a:cubicBezTo>
                    <a:pt x="195305" y="573380"/>
                    <a:pt x="195225" y="578201"/>
                    <a:pt x="197352" y="582190"/>
                  </a:cubicBezTo>
                  <a:cubicBezTo>
                    <a:pt x="204079" y="594804"/>
                    <a:pt x="211800" y="606935"/>
                    <a:pt x="220377" y="618372"/>
                  </a:cubicBezTo>
                  <a:cubicBezTo>
                    <a:pt x="225029" y="624574"/>
                    <a:pt x="236823" y="634818"/>
                    <a:pt x="236823" y="634818"/>
                  </a:cubicBezTo>
                  <a:cubicBezTo>
                    <a:pt x="237919" y="638107"/>
                    <a:pt x="240112" y="641218"/>
                    <a:pt x="240112" y="644685"/>
                  </a:cubicBezTo>
                  <a:cubicBezTo>
                    <a:pt x="240112" y="652438"/>
                    <a:pt x="239051" y="660284"/>
                    <a:pt x="236823" y="667710"/>
                  </a:cubicBezTo>
                  <a:cubicBezTo>
                    <a:pt x="234395" y="675804"/>
                    <a:pt x="228433" y="678197"/>
                    <a:pt x="223666" y="684156"/>
                  </a:cubicBezTo>
                  <a:cubicBezTo>
                    <a:pt x="221197" y="687243"/>
                    <a:pt x="219281" y="690734"/>
                    <a:pt x="217088" y="694023"/>
                  </a:cubicBezTo>
                  <a:cubicBezTo>
                    <a:pt x="215991" y="698409"/>
                    <a:pt x="214396" y="702699"/>
                    <a:pt x="213798" y="707180"/>
                  </a:cubicBezTo>
                  <a:cubicBezTo>
                    <a:pt x="212197" y="719184"/>
                    <a:pt x="213926" y="731743"/>
                    <a:pt x="210509" y="743361"/>
                  </a:cubicBezTo>
                  <a:cubicBezTo>
                    <a:pt x="208278" y="750946"/>
                    <a:pt x="201738" y="756518"/>
                    <a:pt x="197352" y="763097"/>
                  </a:cubicBezTo>
                  <a:cubicBezTo>
                    <a:pt x="197350" y="763099"/>
                    <a:pt x="184196" y="782831"/>
                    <a:pt x="184195" y="782832"/>
                  </a:cubicBezTo>
                  <a:cubicBezTo>
                    <a:pt x="171533" y="795495"/>
                    <a:pt x="176909" y="788830"/>
                    <a:pt x="167749" y="802567"/>
                  </a:cubicBezTo>
                  <a:lnTo>
                    <a:pt x="157882" y="832170"/>
                  </a:lnTo>
                  <a:cubicBezTo>
                    <a:pt x="156786" y="835459"/>
                    <a:pt x="156516" y="839153"/>
                    <a:pt x="154593" y="842038"/>
                  </a:cubicBezTo>
                  <a:lnTo>
                    <a:pt x="148014" y="851905"/>
                  </a:lnTo>
                  <a:cubicBezTo>
                    <a:pt x="149110" y="855194"/>
                    <a:pt x="148851" y="859321"/>
                    <a:pt x="151303" y="861773"/>
                  </a:cubicBezTo>
                  <a:cubicBezTo>
                    <a:pt x="153755" y="864225"/>
                    <a:pt x="158161" y="863342"/>
                    <a:pt x="161171" y="865062"/>
                  </a:cubicBezTo>
                  <a:cubicBezTo>
                    <a:pt x="165931" y="867782"/>
                    <a:pt x="169867" y="871744"/>
                    <a:pt x="174328" y="874930"/>
                  </a:cubicBezTo>
                  <a:cubicBezTo>
                    <a:pt x="177545" y="877228"/>
                    <a:pt x="180906" y="879315"/>
                    <a:pt x="184195" y="881508"/>
                  </a:cubicBezTo>
                  <a:cubicBezTo>
                    <a:pt x="208316" y="880412"/>
                    <a:pt x="234269" y="887506"/>
                    <a:pt x="256558" y="878219"/>
                  </a:cubicBezTo>
                  <a:cubicBezTo>
                    <a:pt x="265889" y="874331"/>
                    <a:pt x="258900" y="857794"/>
                    <a:pt x="263136" y="848616"/>
                  </a:cubicBezTo>
                  <a:cubicBezTo>
                    <a:pt x="265735" y="842985"/>
                    <a:pt x="272256" y="840168"/>
                    <a:pt x="276293" y="835459"/>
                  </a:cubicBezTo>
                  <a:cubicBezTo>
                    <a:pt x="278866" y="832458"/>
                    <a:pt x="280679" y="828881"/>
                    <a:pt x="282872" y="825592"/>
                  </a:cubicBezTo>
                  <a:cubicBezTo>
                    <a:pt x="287737" y="810996"/>
                    <a:pt x="289923" y="803149"/>
                    <a:pt x="296029" y="789410"/>
                  </a:cubicBezTo>
                  <a:cubicBezTo>
                    <a:pt x="298020" y="784930"/>
                    <a:pt x="298840" y="779393"/>
                    <a:pt x="302607" y="776254"/>
                  </a:cubicBezTo>
                  <a:cubicBezTo>
                    <a:pt x="306080" y="773360"/>
                    <a:pt x="311378" y="774061"/>
                    <a:pt x="315764" y="772964"/>
                  </a:cubicBezTo>
                  <a:cubicBezTo>
                    <a:pt x="332399" y="761874"/>
                    <a:pt x="318475" y="769906"/>
                    <a:pt x="335499" y="763097"/>
                  </a:cubicBezTo>
                  <a:cubicBezTo>
                    <a:pt x="343252" y="759996"/>
                    <a:pt x="350456" y="755381"/>
                    <a:pt x="358524" y="753229"/>
                  </a:cubicBezTo>
                  <a:cubicBezTo>
                    <a:pt x="367065" y="750951"/>
                    <a:pt x="376066" y="751036"/>
                    <a:pt x="384837" y="749940"/>
                  </a:cubicBezTo>
                  <a:cubicBezTo>
                    <a:pt x="399090" y="751036"/>
                    <a:pt x="413642" y="750128"/>
                    <a:pt x="427597" y="753229"/>
                  </a:cubicBezTo>
                  <a:cubicBezTo>
                    <a:pt x="433838" y="754616"/>
                    <a:pt x="438325" y="760238"/>
                    <a:pt x="444043" y="763097"/>
                  </a:cubicBezTo>
                  <a:cubicBezTo>
                    <a:pt x="447144" y="764648"/>
                    <a:pt x="450622" y="765290"/>
                    <a:pt x="453911" y="766386"/>
                  </a:cubicBezTo>
                  <a:cubicBezTo>
                    <a:pt x="455007" y="771868"/>
                    <a:pt x="454099" y="778180"/>
                    <a:pt x="457200" y="782832"/>
                  </a:cubicBezTo>
                  <a:cubicBezTo>
                    <a:pt x="464737" y="794138"/>
                    <a:pt x="476201" y="778266"/>
                    <a:pt x="480224" y="776254"/>
                  </a:cubicBezTo>
                  <a:cubicBezTo>
                    <a:pt x="484267" y="774232"/>
                    <a:pt x="488995" y="774061"/>
                    <a:pt x="493381" y="772964"/>
                  </a:cubicBezTo>
                  <a:cubicBezTo>
                    <a:pt x="515585" y="780367"/>
                    <a:pt x="490639" y="769126"/>
                    <a:pt x="509827" y="795989"/>
                  </a:cubicBezTo>
                  <a:cubicBezTo>
                    <a:pt x="511842" y="798810"/>
                    <a:pt x="516508" y="797912"/>
                    <a:pt x="519695" y="799278"/>
                  </a:cubicBezTo>
                  <a:cubicBezTo>
                    <a:pt x="544810" y="810041"/>
                    <a:pt x="520054" y="804027"/>
                    <a:pt x="555876" y="809146"/>
                  </a:cubicBezTo>
                  <a:cubicBezTo>
                    <a:pt x="559165" y="811339"/>
                    <a:pt x="562043" y="817112"/>
                    <a:pt x="565744" y="815724"/>
                  </a:cubicBezTo>
                  <a:cubicBezTo>
                    <a:pt x="573003" y="813002"/>
                    <a:pt x="575739" y="803578"/>
                    <a:pt x="582190" y="799278"/>
                  </a:cubicBezTo>
                  <a:cubicBezTo>
                    <a:pt x="585479" y="797085"/>
                    <a:pt x="588521" y="794468"/>
                    <a:pt x="592057" y="792700"/>
                  </a:cubicBezTo>
                  <a:cubicBezTo>
                    <a:pt x="596780" y="790338"/>
                    <a:pt x="610861" y="787176"/>
                    <a:pt x="615082" y="786121"/>
                  </a:cubicBezTo>
                  <a:cubicBezTo>
                    <a:pt x="619468" y="787217"/>
                    <a:pt x="624196" y="787388"/>
                    <a:pt x="628239" y="789410"/>
                  </a:cubicBezTo>
                  <a:cubicBezTo>
                    <a:pt x="631013" y="790797"/>
                    <a:pt x="631847" y="795098"/>
                    <a:pt x="634817" y="795989"/>
                  </a:cubicBezTo>
                  <a:cubicBezTo>
                    <a:pt x="643284" y="798529"/>
                    <a:pt x="652360" y="798182"/>
                    <a:pt x="661131" y="799278"/>
                  </a:cubicBezTo>
                  <a:cubicBezTo>
                    <a:pt x="704987" y="798182"/>
                    <a:pt x="748877" y="798027"/>
                    <a:pt x="792699" y="795989"/>
                  </a:cubicBezTo>
                  <a:cubicBezTo>
                    <a:pt x="796162" y="795828"/>
                    <a:pt x="799466" y="794251"/>
                    <a:pt x="802567" y="792700"/>
                  </a:cubicBezTo>
                  <a:cubicBezTo>
                    <a:pt x="814705" y="786631"/>
                    <a:pt x="827778" y="777909"/>
                    <a:pt x="835459" y="766386"/>
                  </a:cubicBezTo>
                  <a:cubicBezTo>
                    <a:pt x="837652" y="763097"/>
                    <a:pt x="840269" y="760054"/>
                    <a:pt x="842037" y="756518"/>
                  </a:cubicBezTo>
                  <a:cubicBezTo>
                    <a:pt x="843587" y="753417"/>
                    <a:pt x="843160" y="749358"/>
                    <a:pt x="845326" y="746651"/>
                  </a:cubicBezTo>
                  <a:cubicBezTo>
                    <a:pt x="849964" y="740854"/>
                    <a:pt x="866671" y="735481"/>
                    <a:pt x="871640" y="733494"/>
                  </a:cubicBezTo>
                  <a:cubicBezTo>
                    <a:pt x="872736" y="740072"/>
                    <a:pt x="874102" y="746611"/>
                    <a:pt x="874929" y="753229"/>
                  </a:cubicBezTo>
                  <a:cubicBezTo>
                    <a:pt x="876296" y="764163"/>
                    <a:pt x="876661" y="775213"/>
                    <a:pt x="878219" y="786121"/>
                  </a:cubicBezTo>
                  <a:cubicBezTo>
                    <a:pt x="878858" y="790596"/>
                    <a:pt x="879000" y="795517"/>
                    <a:pt x="881508" y="799278"/>
                  </a:cubicBezTo>
                  <a:cubicBezTo>
                    <a:pt x="883701" y="802567"/>
                    <a:pt x="888086" y="803663"/>
                    <a:pt x="891375" y="805856"/>
                  </a:cubicBezTo>
                  <a:cubicBezTo>
                    <a:pt x="893568" y="809145"/>
                    <a:pt x="895328" y="812769"/>
                    <a:pt x="897954" y="815724"/>
                  </a:cubicBezTo>
                  <a:cubicBezTo>
                    <a:pt x="904135" y="822677"/>
                    <a:pt x="911111" y="828881"/>
                    <a:pt x="917689" y="835459"/>
                  </a:cubicBezTo>
                  <a:lnTo>
                    <a:pt x="937424" y="855195"/>
                  </a:lnTo>
                  <a:lnTo>
                    <a:pt x="944003" y="861773"/>
                  </a:lnTo>
                  <a:lnTo>
                    <a:pt x="957160" y="874930"/>
                  </a:lnTo>
                  <a:cubicBezTo>
                    <a:pt x="958256" y="879316"/>
                    <a:pt x="958904" y="883839"/>
                    <a:pt x="960449" y="888087"/>
                  </a:cubicBezTo>
                  <a:cubicBezTo>
                    <a:pt x="963302" y="895934"/>
                    <a:pt x="967215" y="903358"/>
                    <a:pt x="970316" y="911111"/>
                  </a:cubicBezTo>
                  <a:cubicBezTo>
                    <a:pt x="971604" y="914330"/>
                    <a:pt x="972509" y="917690"/>
                    <a:pt x="973606" y="920979"/>
                  </a:cubicBezTo>
                  <a:cubicBezTo>
                    <a:pt x="972509" y="929750"/>
                    <a:pt x="975219" y="939937"/>
                    <a:pt x="970316" y="947292"/>
                  </a:cubicBezTo>
                  <a:cubicBezTo>
                    <a:pt x="967215" y="951944"/>
                    <a:pt x="958522" y="947481"/>
                    <a:pt x="953870" y="950582"/>
                  </a:cubicBezTo>
                  <a:cubicBezTo>
                    <a:pt x="950985" y="952505"/>
                    <a:pt x="951677" y="957160"/>
                    <a:pt x="950581" y="960449"/>
                  </a:cubicBezTo>
                  <a:cubicBezTo>
                    <a:pt x="952919" y="988503"/>
                    <a:pt x="944818" y="993993"/>
                    <a:pt x="960449" y="1006498"/>
                  </a:cubicBezTo>
                  <a:cubicBezTo>
                    <a:pt x="963536" y="1008967"/>
                    <a:pt x="967027" y="1010884"/>
                    <a:pt x="970316" y="1013077"/>
                  </a:cubicBezTo>
                  <a:cubicBezTo>
                    <a:pt x="971413" y="1019655"/>
                    <a:pt x="972159" y="1026302"/>
                    <a:pt x="973606" y="1032812"/>
                  </a:cubicBezTo>
                  <a:cubicBezTo>
                    <a:pt x="974358" y="1036196"/>
                    <a:pt x="976215" y="1039279"/>
                    <a:pt x="976895" y="1042679"/>
                  </a:cubicBezTo>
                  <a:cubicBezTo>
                    <a:pt x="978415" y="1050281"/>
                    <a:pt x="978910" y="1058057"/>
                    <a:pt x="980184" y="1065704"/>
                  </a:cubicBezTo>
                  <a:cubicBezTo>
                    <a:pt x="981103" y="1071218"/>
                    <a:pt x="982682" y="1076616"/>
                    <a:pt x="983473" y="1082150"/>
                  </a:cubicBezTo>
                  <a:cubicBezTo>
                    <a:pt x="984877" y="1091979"/>
                    <a:pt x="984150" y="1102174"/>
                    <a:pt x="986762" y="1111753"/>
                  </a:cubicBezTo>
                  <a:cubicBezTo>
                    <a:pt x="988944" y="1119754"/>
                    <a:pt x="1001402" y="1120164"/>
                    <a:pt x="1006498" y="1121620"/>
                  </a:cubicBezTo>
                  <a:cubicBezTo>
                    <a:pt x="1021570" y="1125927"/>
                    <a:pt x="1011821" y="1123253"/>
                    <a:pt x="1026233" y="1131488"/>
                  </a:cubicBezTo>
                  <a:cubicBezTo>
                    <a:pt x="1030490" y="1133921"/>
                    <a:pt x="1035004" y="1135873"/>
                    <a:pt x="1039390" y="1138066"/>
                  </a:cubicBezTo>
                  <a:cubicBezTo>
                    <a:pt x="1079151" y="1137238"/>
                    <a:pt x="1188634" y="1184548"/>
                    <a:pt x="1200561" y="1124910"/>
                  </a:cubicBezTo>
                  <a:cubicBezTo>
                    <a:pt x="1202081" y="1117308"/>
                    <a:pt x="1202754" y="1109560"/>
                    <a:pt x="1203850" y="1101885"/>
                  </a:cubicBezTo>
                  <a:cubicBezTo>
                    <a:pt x="1204946" y="1107367"/>
                    <a:pt x="1207139" y="1112740"/>
                    <a:pt x="1207139" y="1118331"/>
                  </a:cubicBezTo>
                  <a:cubicBezTo>
                    <a:pt x="1207139" y="1141346"/>
                    <a:pt x="1171974" y="1125543"/>
                    <a:pt x="1243321" y="1131488"/>
                  </a:cubicBezTo>
                  <a:cubicBezTo>
                    <a:pt x="1246610" y="1134777"/>
                    <a:pt x="1249615" y="1138378"/>
                    <a:pt x="1253188" y="1141356"/>
                  </a:cubicBezTo>
                  <a:cubicBezTo>
                    <a:pt x="1256225" y="1143887"/>
                    <a:pt x="1260586" y="1144847"/>
                    <a:pt x="1263056" y="1147934"/>
                  </a:cubicBezTo>
                  <a:cubicBezTo>
                    <a:pt x="1275815" y="1163882"/>
                    <a:pt x="1254682" y="1153915"/>
                    <a:pt x="1276213" y="1161091"/>
                  </a:cubicBezTo>
                  <a:cubicBezTo>
                    <a:pt x="1291976" y="1157939"/>
                    <a:pt x="1291232" y="1160259"/>
                    <a:pt x="1302526" y="1151223"/>
                  </a:cubicBezTo>
                  <a:cubicBezTo>
                    <a:pt x="1304948" y="1149286"/>
                    <a:pt x="1307168" y="1147067"/>
                    <a:pt x="1309105" y="1144645"/>
                  </a:cubicBezTo>
                  <a:cubicBezTo>
                    <a:pt x="1313245" y="1139470"/>
                    <a:pt x="1316149" y="1131866"/>
                    <a:pt x="1322262" y="1128199"/>
                  </a:cubicBezTo>
                  <a:cubicBezTo>
                    <a:pt x="1325235" y="1126415"/>
                    <a:pt x="1328840" y="1126006"/>
                    <a:pt x="1332129" y="1124910"/>
                  </a:cubicBezTo>
                  <a:cubicBezTo>
                    <a:pt x="1333226" y="1121621"/>
                    <a:pt x="1334849" y="1118462"/>
                    <a:pt x="1335419" y="1115042"/>
                  </a:cubicBezTo>
                  <a:cubicBezTo>
                    <a:pt x="1337051" y="1105249"/>
                    <a:pt x="1331081" y="1091795"/>
                    <a:pt x="1338708" y="1085439"/>
                  </a:cubicBezTo>
                  <a:cubicBezTo>
                    <a:pt x="1348011" y="1077686"/>
                    <a:pt x="1362821" y="1083156"/>
                    <a:pt x="1374889" y="1082150"/>
                  </a:cubicBezTo>
                  <a:lnTo>
                    <a:pt x="1417649" y="1078861"/>
                  </a:lnTo>
                  <a:cubicBezTo>
                    <a:pt x="1422035" y="1076668"/>
                    <a:pt x="1427339" y="1075749"/>
                    <a:pt x="1430806" y="1072282"/>
                  </a:cubicBezTo>
                  <a:cubicBezTo>
                    <a:pt x="1464183" y="1038903"/>
                    <a:pt x="1413123" y="1075297"/>
                    <a:pt x="1447252" y="1052547"/>
                  </a:cubicBezTo>
                  <a:lnTo>
                    <a:pt x="1466987" y="1059125"/>
                  </a:lnTo>
                  <a:lnTo>
                    <a:pt x="1476854" y="1062415"/>
                  </a:lnTo>
                  <a:cubicBezTo>
                    <a:pt x="1486722" y="1060222"/>
                    <a:pt x="1497789" y="1061037"/>
                    <a:pt x="1506457" y="1055836"/>
                  </a:cubicBezTo>
                  <a:cubicBezTo>
                    <a:pt x="1510333" y="1053510"/>
                    <a:pt x="1506923" y="1046209"/>
                    <a:pt x="1509747" y="1042679"/>
                  </a:cubicBezTo>
                  <a:cubicBezTo>
                    <a:pt x="1511913" y="1039972"/>
                    <a:pt x="1516325" y="1040486"/>
                    <a:pt x="1519614" y="1039390"/>
                  </a:cubicBezTo>
                  <a:cubicBezTo>
                    <a:pt x="1536060" y="1040486"/>
                    <a:pt x="1552862" y="1039103"/>
                    <a:pt x="1568952" y="1042679"/>
                  </a:cubicBezTo>
                  <a:cubicBezTo>
                    <a:pt x="1573493" y="1043688"/>
                    <a:pt x="1576561" y="1048481"/>
                    <a:pt x="1578820" y="1052547"/>
                  </a:cubicBezTo>
                  <a:cubicBezTo>
                    <a:pt x="1586964" y="1067207"/>
                    <a:pt x="1581371" y="1071544"/>
                    <a:pt x="1591977" y="1082150"/>
                  </a:cubicBezTo>
                  <a:cubicBezTo>
                    <a:pt x="1594772" y="1084945"/>
                    <a:pt x="1598232" y="1087123"/>
                    <a:pt x="1601844" y="1088728"/>
                  </a:cubicBezTo>
                  <a:cubicBezTo>
                    <a:pt x="1608181" y="1091544"/>
                    <a:pt x="1621580" y="1095307"/>
                    <a:pt x="1621580" y="1095307"/>
                  </a:cubicBezTo>
                  <a:cubicBezTo>
                    <a:pt x="1624869" y="1097500"/>
                    <a:pt x="1627911" y="1100117"/>
                    <a:pt x="1631447" y="1101885"/>
                  </a:cubicBezTo>
                  <a:cubicBezTo>
                    <a:pt x="1639412" y="1105867"/>
                    <a:pt x="1646797" y="1118331"/>
                    <a:pt x="1651183" y="1118331"/>
                  </a:cubicBezTo>
                  <a:close/>
                </a:path>
              </a:pathLst>
            </a:custGeom>
            <a:solidFill>
              <a:schemeClr val="bg1">
                <a:lumMod val="8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796" tIns="50398" rIns="100796" bIns="50398" numCol="1" spcCol="0" rtlCol="0" fromWordArt="0" anchor="ctr" anchorCtr="0" forceAA="0" compatLnSpc="1">
              <a:prstTxWarp prst="textNoShape">
                <a:avLst/>
              </a:prstTxWarp>
              <a:noAutofit/>
            </a:bodyPr>
            <a:lstStyle/>
            <a:p>
              <a:endParaRPr lang="de-AT" sz="1984"/>
            </a:p>
          </p:txBody>
        </p:sp>
      </p:grpSp>
      <p:sp>
        <p:nvSpPr>
          <p:cNvPr id="32" name="Rechteck 31"/>
          <p:cNvSpPr/>
          <p:nvPr/>
        </p:nvSpPr>
        <p:spPr>
          <a:xfrm>
            <a:off x="2820653" y="6923208"/>
            <a:ext cx="5343525" cy="400110"/>
          </a:xfrm>
          <a:prstGeom prst="rect">
            <a:avLst/>
          </a:prstGeom>
        </p:spPr>
        <p:txBody>
          <a:bodyPr>
            <a:spAutoFit/>
          </a:bodyPr>
          <a:lstStyle/>
          <a:p>
            <a:pPr algn="ctr">
              <a:spcAft>
                <a:spcPts val="0"/>
              </a:spcAft>
            </a:pPr>
            <a:r>
              <a:rPr lang="de-AT" sz="1000" dirty="0" err="1">
                <a:solidFill>
                  <a:srgbClr val="000000"/>
                </a:solidFill>
                <a:effectLst/>
                <a:latin typeface="Calibri" panose="020F0502020204030204" pitchFamily="34" charset="0"/>
                <a:ea typeface="Cambria" panose="02040503050406030204" pitchFamily="18" charset="0"/>
                <a:cs typeface="Arial" panose="020B0604020202020204" pitchFamily="34" charset="0"/>
              </a:rPr>
              <a:t>Inklusivpreise</a:t>
            </a:r>
            <a: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t> in EUR, Preisänderungen vorbehalten.</a:t>
            </a:r>
            <a:br>
              <a:rPr lang="de-AT" sz="1000" dirty="0">
                <a:solidFill>
                  <a:srgbClr val="000000"/>
                </a:solidFill>
                <a:effectLst/>
                <a:latin typeface="Calibri" panose="020F0502020204030204" pitchFamily="34" charset="0"/>
                <a:ea typeface="Cambria" panose="02040503050406030204" pitchFamily="18" charset="0"/>
                <a:cs typeface="Arial" panose="020B0604020202020204" pitchFamily="34" charset="0"/>
              </a:rPr>
            </a:br>
            <a:r>
              <a:rPr lang="en-GB" sz="10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Prices are inclusive in EUR, prices may be subject to change</a:t>
            </a:r>
            <a:r>
              <a:rPr lang="en-GB" sz="800" dirty="0">
                <a:solidFill>
                  <a:srgbClr val="7F7F7F"/>
                </a:solidFill>
                <a:effectLst/>
                <a:latin typeface="Calibri" panose="020F0502020204030204" pitchFamily="34" charset="0"/>
                <a:ea typeface="Cambria" panose="02040503050406030204" pitchFamily="18" charset="0"/>
                <a:cs typeface="Arial" panose="020B0604020202020204" pitchFamily="34" charset="0"/>
              </a:rPr>
              <a:t>.</a:t>
            </a:r>
            <a:endParaRPr lang="de-AT" sz="3600" dirty="0">
              <a:effectLst/>
              <a:latin typeface="Times New Roman" panose="02020603050405020304" pitchFamily="18" charset="0"/>
              <a:ea typeface="Cambria" panose="02040503050406030204" pitchFamily="18" charset="0"/>
            </a:endParaRPr>
          </a:p>
        </p:txBody>
      </p:sp>
      <p:sp>
        <p:nvSpPr>
          <p:cNvPr id="11" name="Textfeld 10"/>
          <p:cNvSpPr txBox="1"/>
          <p:nvPr/>
        </p:nvSpPr>
        <p:spPr>
          <a:xfrm>
            <a:off x="697833" y="1447022"/>
            <a:ext cx="6582884" cy="1107996"/>
          </a:xfrm>
          <a:prstGeom prst="rect">
            <a:avLst/>
          </a:prstGeom>
          <a:noFill/>
        </p:spPr>
        <p:txBody>
          <a:bodyPr wrap="square" rtlCol="0">
            <a:spAutoFit/>
          </a:bodyPr>
          <a:lstStyle/>
          <a:p>
            <a:r>
              <a:rPr lang="de-DE" sz="1200" b="1" dirty="0" err="1"/>
              <a:t>Zweigelt</a:t>
            </a:r>
            <a:r>
              <a:rPr lang="de-DE" sz="1200" b="1" dirty="0"/>
              <a:t>, Weingut Baumgartner </a:t>
            </a:r>
            <a:r>
              <a:rPr lang="de-AT" sz="1200" b="1" baseline="30000" dirty="0"/>
              <a:t>O</a:t>
            </a:r>
            <a:r>
              <a:rPr lang="de-AT" sz="1200" b="1" dirty="0">
                <a:solidFill>
                  <a:schemeClr val="accent2"/>
                </a:solidFill>
              </a:rPr>
              <a:t>	</a:t>
            </a:r>
            <a:r>
              <a:rPr lang="de-AT" sz="1200" dirty="0">
                <a:solidFill>
                  <a:schemeClr val="accent2"/>
                </a:solidFill>
              </a:rPr>
              <a:t>			</a:t>
            </a:r>
            <a:r>
              <a:rPr lang="de-AT" sz="1200" dirty="0"/>
              <a:t>31,00</a:t>
            </a:r>
          </a:p>
          <a:p>
            <a:endParaRPr lang="de-AT" sz="600" dirty="0">
              <a:solidFill>
                <a:schemeClr val="accent2"/>
              </a:solidFill>
            </a:endParaRPr>
          </a:p>
          <a:p>
            <a:r>
              <a:rPr lang="de-AT" sz="1200" dirty="0"/>
              <a:t>Weinviertel, Niederösterreich</a:t>
            </a:r>
          </a:p>
          <a:p>
            <a:pPr fontAlgn="base"/>
            <a:r>
              <a:rPr lang="de-AT" sz="1200" dirty="0">
                <a:solidFill>
                  <a:schemeClr val="bg1">
                    <a:lumMod val="50000"/>
                  </a:schemeClr>
                </a:solidFill>
              </a:rPr>
              <a:t>Präzise Kirschnoten, ein Hauch Grafit und Gummi; sanfter Druck, seidige Textur, Kirschjoghurt mit Vanille, minimale Holzwürze, kompakter Körper, sortentypische, zarte Fruchtsüße mit guter Säurespannung.</a:t>
            </a:r>
          </a:p>
        </p:txBody>
      </p:sp>
      <p:sp>
        <p:nvSpPr>
          <p:cNvPr id="12" name="Textfeld 11"/>
          <p:cNvSpPr txBox="1"/>
          <p:nvPr/>
        </p:nvSpPr>
        <p:spPr>
          <a:xfrm>
            <a:off x="693821" y="2544910"/>
            <a:ext cx="6582884" cy="923330"/>
          </a:xfrm>
          <a:prstGeom prst="rect">
            <a:avLst/>
          </a:prstGeom>
          <a:noFill/>
        </p:spPr>
        <p:txBody>
          <a:bodyPr wrap="square" rtlCol="0">
            <a:spAutoFit/>
          </a:bodyPr>
          <a:lstStyle/>
          <a:p>
            <a:r>
              <a:rPr lang="de-DE" sz="1200" b="1" dirty="0" err="1"/>
              <a:t>Zweigelt</a:t>
            </a:r>
            <a:r>
              <a:rPr lang="de-DE" sz="1200" b="1" dirty="0"/>
              <a:t> „Dornenvogel“, Weingut </a:t>
            </a:r>
            <a:r>
              <a:rPr lang="de-DE" sz="1200" b="1" dirty="0" err="1"/>
              <a:t>Glatzer</a:t>
            </a:r>
            <a:r>
              <a:rPr lang="de-DE" sz="1200" b="1" dirty="0"/>
              <a:t> </a:t>
            </a:r>
            <a:r>
              <a:rPr lang="de-AT" sz="1200" b="1" baseline="30000" dirty="0"/>
              <a:t>O </a:t>
            </a:r>
            <a:r>
              <a:rPr lang="de-AT" sz="1200" b="1" dirty="0"/>
              <a:t>DAC </a:t>
            </a:r>
            <a:r>
              <a:rPr lang="de-AT" sz="1200" b="1" baseline="30000" dirty="0">
                <a:solidFill>
                  <a:schemeClr val="accent2"/>
                </a:solidFill>
              </a:rPr>
              <a:t>	</a:t>
            </a:r>
            <a:r>
              <a:rPr lang="de-AT" sz="1200" dirty="0">
                <a:solidFill>
                  <a:schemeClr val="accent2"/>
                </a:solidFill>
              </a:rPr>
              <a:t>		</a:t>
            </a:r>
            <a:r>
              <a:rPr lang="de-AT" sz="1200" dirty="0"/>
              <a:t>55,00</a:t>
            </a:r>
          </a:p>
          <a:p>
            <a:endParaRPr lang="de-AT" sz="600" dirty="0">
              <a:solidFill>
                <a:schemeClr val="accent2"/>
              </a:solidFill>
            </a:endParaRPr>
          </a:p>
          <a:p>
            <a:r>
              <a:rPr lang="de-AT" sz="1200" dirty="0" err="1"/>
              <a:t>Göttlesbrunn</a:t>
            </a:r>
            <a:r>
              <a:rPr lang="de-AT" sz="1200" dirty="0"/>
              <a:t>, Niederösterreich</a:t>
            </a:r>
          </a:p>
          <a:p>
            <a:r>
              <a:rPr lang="de-DE" sz="1200" dirty="0">
                <a:solidFill>
                  <a:schemeClr val="bg1">
                    <a:lumMod val="50000"/>
                  </a:schemeClr>
                </a:solidFill>
              </a:rPr>
              <a:t>Der </a:t>
            </a:r>
            <a:r>
              <a:rPr lang="de-DE" sz="1200" dirty="0" err="1">
                <a:solidFill>
                  <a:schemeClr val="bg1">
                    <a:lumMod val="50000"/>
                  </a:schemeClr>
                </a:solidFill>
              </a:rPr>
              <a:t>Zweigelt</a:t>
            </a:r>
            <a:r>
              <a:rPr lang="de-DE" sz="1200" dirty="0">
                <a:solidFill>
                  <a:schemeClr val="bg1">
                    <a:lumMod val="50000"/>
                  </a:schemeClr>
                </a:solidFill>
              </a:rPr>
              <a:t> Dornenvogel entsteht aus einer Selektion der reifsten und besten Trauben aus den besten Rieden von den alten Reben – ein kraftvoller, samtiger, komplexer Vertreter mit Potenzial.</a:t>
            </a:r>
            <a:endParaRPr lang="de-AT" sz="1200" dirty="0">
              <a:solidFill>
                <a:schemeClr val="bg1">
                  <a:lumMod val="50000"/>
                </a:schemeClr>
              </a:solidFill>
            </a:endParaRPr>
          </a:p>
        </p:txBody>
      </p:sp>
      <p:sp>
        <p:nvSpPr>
          <p:cNvPr id="13" name="Textfeld 12"/>
          <p:cNvSpPr txBox="1"/>
          <p:nvPr/>
        </p:nvSpPr>
        <p:spPr>
          <a:xfrm>
            <a:off x="693821" y="3587768"/>
            <a:ext cx="6582884" cy="923330"/>
          </a:xfrm>
          <a:prstGeom prst="rect">
            <a:avLst/>
          </a:prstGeom>
          <a:noFill/>
        </p:spPr>
        <p:txBody>
          <a:bodyPr wrap="square" rtlCol="0">
            <a:spAutoFit/>
          </a:bodyPr>
          <a:lstStyle/>
          <a:p>
            <a:r>
              <a:rPr lang="de-DE" sz="1200" b="1" dirty="0"/>
              <a:t>Blaufränkisch, Weingut </a:t>
            </a:r>
            <a:r>
              <a:rPr lang="de-DE" sz="1200" b="1" dirty="0" err="1"/>
              <a:t>Prieler</a:t>
            </a:r>
            <a:r>
              <a:rPr lang="de-DE" sz="1200" b="1" dirty="0"/>
              <a:t> </a:t>
            </a:r>
            <a:r>
              <a:rPr lang="de-AT" sz="1200" b="1" baseline="30000" dirty="0"/>
              <a:t>O </a:t>
            </a:r>
            <a:r>
              <a:rPr lang="de-AT" sz="1200" b="1" dirty="0"/>
              <a:t>DAC </a:t>
            </a:r>
            <a:r>
              <a:rPr lang="de-AT" sz="1200" dirty="0">
                <a:solidFill>
                  <a:schemeClr val="accent2"/>
                </a:solidFill>
              </a:rPr>
              <a:t>				</a:t>
            </a:r>
            <a:r>
              <a:rPr lang="de-AT" sz="1200" dirty="0"/>
              <a:t>45,00</a:t>
            </a:r>
            <a:endParaRPr lang="de-AT" sz="600" dirty="0"/>
          </a:p>
          <a:p>
            <a:pPr fontAlgn="base"/>
            <a:endParaRPr lang="de-DE" sz="600" dirty="0">
              <a:solidFill>
                <a:schemeClr val="accent2"/>
              </a:solidFill>
            </a:endParaRPr>
          </a:p>
          <a:p>
            <a:pPr fontAlgn="base"/>
            <a:r>
              <a:rPr lang="de-DE" sz="1200" dirty="0"/>
              <a:t>Schützen am Gebirge, Burgenland</a:t>
            </a:r>
            <a:endParaRPr lang="de-AT" sz="1200" dirty="0"/>
          </a:p>
          <a:p>
            <a:r>
              <a:rPr lang="de-DE" sz="1200" dirty="0">
                <a:solidFill>
                  <a:schemeClr val="bg1">
                    <a:lumMod val="50000"/>
                  </a:schemeClr>
                </a:solidFill>
              </a:rPr>
              <a:t>Brombeeren, Pfeffer, viel Frucht, elegante Würze, klassisch, am Gaumen robust, kräftig strukturiert, die Brombeerfrucht zieht sich durch, kernig, lange anhaltend.</a:t>
            </a:r>
            <a:endParaRPr lang="de-AT" sz="1200" dirty="0">
              <a:solidFill>
                <a:schemeClr val="bg1">
                  <a:lumMod val="50000"/>
                </a:schemeClr>
              </a:solidFill>
            </a:endParaRPr>
          </a:p>
        </p:txBody>
      </p:sp>
      <p:sp>
        <p:nvSpPr>
          <p:cNvPr id="14" name="Textfeld 13"/>
          <p:cNvSpPr txBox="1"/>
          <p:nvPr/>
        </p:nvSpPr>
        <p:spPr>
          <a:xfrm>
            <a:off x="687195" y="5621557"/>
            <a:ext cx="6582884" cy="923330"/>
          </a:xfrm>
          <a:prstGeom prst="rect">
            <a:avLst/>
          </a:prstGeom>
          <a:noFill/>
        </p:spPr>
        <p:txBody>
          <a:bodyPr wrap="square" rtlCol="0">
            <a:spAutoFit/>
          </a:bodyPr>
          <a:lstStyle/>
          <a:p>
            <a:r>
              <a:rPr lang="de-DE" sz="1200" b="1" dirty="0"/>
              <a:t>Pinot Noir, Weingut </a:t>
            </a:r>
            <a:r>
              <a:rPr lang="de-DE" sz="1200" b="1" dirty="0" err="1"/>
              <a:t>Grassl</a:t>
            </a:r>
            <a:r>
              <a:rPr lang="de-DE" sz="1200" b="1" dirty="0"/>
              <a:t> </a:t>
            </a:r>
            <a:r>
              <a:rPr lang="de-AT" sz="1200" b="1" baseline="30000" dirty="0"/>
              <a:t>O </a:t>
            </a:r>
            <a:r>
              <a:rPr lang="de-AT" sz="1200" b="1" dirty="0">
                <a:solidFill>
                  <a:schemeClr val="accent2"/>
                </a:solidFill>
              </a:rPr>
              <a:t>	</a:t>
            </a:r>
            <a:r>
              <a:rPr lang="de-AT" sz="1200" dirty="0">
                <a:solidFill>
                  <a:schemeClr val="accent2"/>
                </a:solidFill>
              </a:rPr>
              <a:t>				</a:t>
            </a:r>
            <a:r>
              <a:rPr lang="de-AT" sz="1200" dirty="0"/>
              <a:t>45,00</a:t>
            </a:r>
          </a:p>
          <a:p>
            <a:endParaRPr lang="de-AT" sz="600" dirty="0">
              <a:solidFill>
                <a:schemeClr val="accent2"/>
              </a:solidFill>
            </a:endParaRPr>
          </a:p>
          <a:p>
            <a:r>
              <a:rPr lang="de-AT" sz="1200" dirty="0" err="1"/>
              <a:t>Göttlesbrunn</a:t>
            </a:r>
            <a:r>
              <a:rPr lang="de-AT" sz="1200" dirty="0"/>
              <a:t>, Niederösterreich</a:t>
            </a:r>
          </a:p>
          <a:p>
            <a:r>
              <a:rPr lang="de-DE" sz="1200" dirty="0">
                <a:solidFill>
                  <a:schemeClr val="bg1">
                    <a:lumMod val="50000"/>
                  </a:schemeClr>
                </a:solidFill>
              </a:rPr>
              <a:t>Dunkles Kirschrot, feine Beeren- und Likörnoten in der Nase, feine geschliffene Gaumenstilistik, </a:t>
            </a:r>
            <a:r>
              <a:rPr lang="de-DE" sz="1200" dirty="0" err="1">
                <a:solidFill>
                  <a:schemeClr val="bg1">
                    <a:lumMod val="50000"/>
                  </a:schemeClr>
                </a:solidFill>
              </a:rPr>
              <a:t>likörische</a:t>
            </a:r>
            <a:r>
              <a:rPr lang="de-DE" sz="1200" dirty="0">
                <a:solidFill>
                  <a:schemeClr val="bg1">
                    <a:lumMod val="50000"/>
                  </a:schemeClr>
                </a:solidFill>
              </a:rPr>
              <a:t> Anklänge, dezente Blutorangen, lang anhaltende </a:t>
            </a:r>
            <a:r>
              <a:rPr lang="de-DE" sz="1200" dirty="0" err="1">
                <a:solidFill>
                  <a:schemeClr val="bg1">
                    <a:lumMod val="50000"/>
                  </a:schemeClr>
                </a:solidFill>
              </a:rPr>
              <a:t>Mundaromatik</a:t>
            </a:r>
            <a:r>
              <a:rPr lang="de-DE" sz="1200" dirty="0">
                <a:solidFill>
                  <a:schemeClr val="bg1">
                    <a:lumMod val="50000"/>
                  </a:schemeClr>
                </a:solidFill>
              </a:rPr>
              <a:t>.</a:t>
            </a:r>
            <a:endParaRPr lang="de-AT" sz="1200" dirty="0">
              <a:solidFill>
                <a:schemeClr val="bg1">
                  <a:lumMod val="50000"/>
                </a:schemeClr>
              </a:solidFill>
            </a:endParaRPr>
          </a:p>
        </p:txBody>
      </p:sp>
      <p:cxnSp>
        <p:nvCxnSpPr>
          <p:cNvPr id="20" name="Gewinkelte Verbindung 19"/>
          <p:cNvCxnSpPr/>
          <p:nvPr/>
        </p:nvCxnSpPr>
        <p:spPr>
          <a:xfrm>
            <a:off x="778103" y="3853502"/>
            <a:ext cx="8812464" cy="12700"/>
          </a:xfrm>
          <a:prstGeom prst="bentConnector3">
            <a:avLst>
              <a:gd name="adj1" fmla="val 99929"/>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winkelte Verbindung 20"/>
          <p:cNvCxnSpPr>
            <a:cxnSpLocks/>
          </p:cNvCxnSpPr>
          <p:nvPr/>
        </p:nvCxnSpPr>
        <p:spPr>
          <a:xfrm flipV="1">
            <a:off x="778103" y="3538330"/>
            <a:ext cx="8714060" cy="2352804"/>
          </a:xfrm>
          <a:prstGeom prst="bentConnector3">
            <a:avLst>
              <a:gd name="adj1" fmla="val 9997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winkelte Verbindung 22"/>
          <p:cNvCxnSpPr/>
          <p:nvPr/>
        </p:nvCxnSpPr>
        <p:spPr>
          <a:xfrm>
            <a:off x="778104" y="1722137"/>
            <a:ext cx="8514752" cy="1297510"/>
          </a:xfrm>
          <a:prstGeom prst="bentConnector3">
            <a:avLst>
              <a:gd name="adj1" fmla="val 99949"/>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winkelte Verbindung 21"/>
          <p:cNvCxnSpPr/>
          <p:nvPr/>
        </p:nvCxnSpPr>
        <p:spPr>
          <a:xfrm>
            <a:off x="778103" y="2829014"/>
            <a:ext cx="8746897" cy="676830"/>
          </a:xfrm>
          <a:prstGeom prst="bentConnector3">
            <a:avLst>
              <a:gd name="adj1" fmla="val 99993"/>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feld 25"/>
          <p:cNvSpPr txBox="1"/>
          <p:nvPr/>
        </p:nvSpPr>
        <p:spPr>
          <a:xfrm>
            <a:off x="690016" y="4596243"/>
            <a:ext cx="6582884" cy="923330"/>
          </a:xfrm>
          <a:prstGeom prst="rect">
            <a:avLst/>
          </a:prstGeom>
          <a:noFill/>
        </p:spPr>
        <p:txBody>
          <a:bodyPr wrap="square" rtlCol="0">
            <a:spAutoFit/>
          </a:bodyPr>
          <a:lstStyle/>
          <a:p>
            <a:r>
              <a:rPr lang="de-DE" sz="1200" b="1" dirty="0"/>
              <a:t>Blaufränkisch, Weingut </a:t>
            </a:r>
            <a:r>
              <a:rPr lang="de-DE" sz="1200" b="1" dirty="0" err="1"/>
              <a:t>Gager</a:t>
            </a:r>
            <a:r>
              <a:rPr lang="de-DE" sz="1200" b="1" dirty="0"/>
              <a:t> </a:t>
            </a:r>
            <a:r>
              <a:rPr lang="de-AT" sz="1200" b="1" baseline="30000" dirty="0"/>
              <a:t>O</a:t>
            </a:r>
            <a:r>
              <a:rPr lang="de-AT" sz="1200" dirty="0">
                <a:solidFill>
                  <a:schemeClr val="accent2"/>
                </a:solidFill>
              </a:rPr>
              <a:t>				</a:t>
            </a:r>
            <a:r>
              <a:rPr lang="de-AT" sz="1200" dirty="0"/>
              <a:t>28,00</a:t>
            </a:r>
            <a:endParaRPr lang="de-AT" sz="600" dirty="0"/>
          </a:p>
          <a:p>
            <a:pPr fontAlgn="base"/>
            <a:endParaRPr lang="de-DE" sz="600" dirty="0">
              <a:solidFill>
                <a:schemeClr val="accent2"/>
              </a:solidFill>
            </a:endParaRPr>
          </a:p>
          <a:p>
            <a:pPr fontAlgn="base"/>
            <a:r>
              <a:rPr lang="de-DE" sz="1200" dirty="0"/>
              <a:t>Deutschkreuz, Burgenland</a:t>
            </a:r>
            <a:endParaRPr lang="de-AT" sz="1200" dirty="0"/>
          </a:p>
          <a:p>
            <a:r>
              <a:rPr lang="de-AT" sz="1200" dirty="0">
                <a:solidFill>
                  <a:schemeClr val="bg1">
                    <a:lumMod val="50000"/>
                  </a:schemeClr>
                </a:solidFill>
              </a:rPr>
              <a:t>Rubinrot, in der Nase Brombeer-Kirschfrucht, am Gaumen wieder schöne Brombeer-Kirsch, komplexe und gut eingebundene Tannine, frisch fruchtiges Finish.</a:t>
            </a:r>
          </a:p>
        </p:txBody>
      </p:sp>
      <p:cxnSp>
        <p:nvCxnSpPr>
          <p:cNvPr id="33" name="Gewinkelte Verbindung 32"/>
          <p:cNvCxnSpPr/>
          <p:nvPr/>
        </p:nvCxnSpPr>
        <p:spPr>
          <a:xfrm flipV="1">
            <a:off x="778103" y="4151477"/>
            <a:ext cx="8665250" cy="729711"/>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descr="Ein Bild, das Schwarz, Dunkelheit enthält.&#10;&#10;Automatisch generierte Beschreibung">
            <a:extLst>
              <a:ext uri="{FF2B5EF4-FFF2-40B4-BE49-F238E27FC236}">
                <a16:creationId xmlns:a16="http://schemas.microsoft.com/office/drawing/2014/main" id="{B5C267A8-03EB-B528-8085-50EE96D99DF0}"/>
              </a:ext>
            </a:extLst>
          </p:cNvPr>
          <p:cNvPicPr>
            <a:picLocks noChangeAspect="1"/>
          </p:cNvPicPr>
          <p:nvPr/>
        </p:nvPicPr>
        <p:blipFill>
          <a:blip r:embed="rId2"/>
          <a:stretch>
            <a:fillRect/>
          </a:stretch>
        </p:blipFill>
        <p:spPr>
          <a:xfrm>
            <a:off x="3169742" y="3562309"/>
            <a:ext cx="245442" cy="242348"/>
          </a:xfrm>
          <a:prstGeom prst="rect">
            <a:avLst/>
          </a:prstGeom>
        </p:spPr>
      </p:pic>
      <p:pic>
        <p:nvPicPr>
          <p:cNvPr id="3" name="Grafik 2" descr="Ein Bild, das Schwarz, Dunkelheit enthält.&#10;&#10;Automatisch generierte Beschreibung">
            <a:extLst>
              <a:ext uri="{FF2B5EF4-FFF2-40B4-BE49-F238E27FC236}">
                <a16:creationId xmlns:a16="http://schemas.microsoft.com/office/drawing/2014/main" id="{4513193D-376D-D2DA-739F-D160CC7A4312}"/>
              </a:ext>
            </a:extLst>
          </p:cNvPr>
          <p:cNvPicPr>
            <a:picLocks noChangeAspect="1"/>
          </p:cNvPicPr>
          <p:nvPr/>
        </p:nvPicPr>
        <p:blipFill>
          <a:blip r:embed="rId2"/>
          <a:stretch>
            <a:fillRect/>
          </a:stretch>
        </p:blipFill>
        <p:spPr>
          <a:xfrm>
            <a:off x="2649823" y="5582833"/>
            <a:ext cx="245442" cy="242348"/>
          </a:xfrm>
          <a:prstGeom prst="rect">
            <a:avLst/>
          </a:prstGeom>
        </p:spPr>
      </p:pic>
      <p:pic>
        <p:nvPicPr>
          <p:cNvPr id="4" name="Grafik 3" descr="Ein Bild, das Schwarz, Dunkelheit enthält.&#10;&#10;Automatisch generierte Beschreibung">
            <a:extLst>
              <a:ext uri="{FF2B5EF4-FFF2-40B4-BE49-F238E27FC236}">
                <a16:creationId xmlns:a16="http://schemas.microsoft.com/office/drawing/2014/main" id="{0A7B07B3-8B10-19DF-1561-C57172A7A2EE}"/>
              </a:ext>
            </a:extLst>
          </p:cNvPr>
          <p:cNvPicPr>
            <a:picLocks noChangeAspect="1"/>
          </p:cNvPicPr>
          <p:nvPr/>
        </p:nvPicPr>
        <p:blipFill>
          <a:blip r:embed="rId2"/>
          <a:stretch>
            <a:fillRect/>
          </a:stretch>
        </p:blipFill>
        <p:spPr>
          <a:xfrm>
            <a:off x="3855916" y="2534496"/>
            <a:ext cx="245442" cy="242348"/>
          </a:xfrm>
          <a:prstGeom prst="rect">
            <a:avLst/>
          </a:prstGeom>
        </p:spPr>
      </p:pic>
    </p:spTree>
    <p:extLst>
      <p:ext uri="{BB962C8B-B14F-4D97-AF65-F5344CB8AC3E}">
        <p14:creationId xmlns:p14="http://schemas.microsoft.com/office/powerpoint/2010/main" val="4124085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3005</Words>
  <Application>Microsoft Office PowerPoint</Application>
  <PresentationFormat>Benutzerdefiniert</PresentationFormat>
  <Paragraphs>243</Paragraphs>
  <Slides>11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11</vt:i4>
      </vt:variant>
    </vt:vector>
  </HeadingPairs>
  <TitlesOfParts>
    <vt:vector size="18" baseType="lpstr">
      <vt:lpstr>MS Mincho</vt:lpstr>
      <vt:lpstr>Arial</vt:lpstr>
      <vt:lpstr>Calibri</vt:lpstr>
      <vt:lpstr>Calibri Light</vt:lpstr>
      <vt:lpstr>Cambria</vt:lpstr>
      <vt:lpstr>Times New Roman</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Verkehrsbuero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Hotel Congress, F&amp;B Manager</dc:creator>
  <cp:lastModifiedBy>Lenzi, Thomas</cp:lastModifiedBy>
  <cp:revision>103</cp:revision>
  <cp:lastPrinted>2024-11-23T12:15:24Z</cp:lastPrinted>
  <dcterms:created xsi:type="dcterms:W3CDTF">2022-07-17T12:11:53Z</dcterms:created>
  <dcterms:modified xsi:type="dcterms:W3CDTF">2026-01-19T12:10:03Z</dcterms:modified>
</cp:coreProperties>
</file>